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7" r:id="rId2"/>
    <p:sldId id="258" r:id="rId3"/>
    <p:sldId id="259" r:id="rId4"/>
    <p:sldId id="263" r:id="rId5"/>
    <p:sldId id="315" r:id="rId6"/>
    <p:sldId id="321" r:id="rId7"/>
    <p:sldId id="267" r:id="rId8"/>
    <p:sldId id="322" r:id="rId9"/>
    <p:sldId id="270" r:id="rId10"/>
    <p:sldId id="271" r:id="rId11"/>
    <p:sldId id="273" r:id="rId12"/>
    <p:sldId id="274" r:id="rId13"/>
    <p:sldId id="276" r:id="rId14"/>
    <p:sldId id="277" r:id="rId15"/>
    <p:sldId id="318" r:id="rId16"/>
    <p:sldId id="280" r:id="rId17"/>
    <p:sldId id="281" r:id="rId18"/>
    <p:sldId id="282" r:id="rId19"/>
    <p:sldId id="284" r:id="rId20"/>
    <p:sldId id="283" r:id="rId21"/>
    <p:sldId id="291" r:id="rId22"/>
    <p:sldId id="293" r:id="rId23"/>
    <p:sldId id="320" r:id="rId24"/>
    <p:sldId id="296" r:id="rId25"/>
    <p:sldId id="304" r:id="rId26"/>
    <p:sldId id="305" r:id="rId27"/>
    <p:sldId id="308" r:id="rId28"/>
    <p:sldId id="313" r:id="rId2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86" autoAdjust="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08741129581025"/>
          <c:y val="0.15878313868484561"/>
          <c:w val="0.83855314960629923"/>
          <c:h val="0.60292067658209392"/>
        </c:manualLayout>
      </c:layout>
      <c:barChart>
        <c:barDir val="col"/>
        <c:grouping val="clustered"/>
        <c:varyColors val="0"/>
        <c:ser>
          <c:idx val="0"/>
          <c:order val="0"/>
          <c:tx>
            <c:v>TEA</c:v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GEM_TEA_2014!$A$10:$A$29</c:f>
              <c:strCache>
                <c:ptCount val="20"/>
                <c:pt idx="0">
                  <c:v>Italien</c:v>
                </c:pt>
                <c:pt idx="1">
                  <c:v>Polen</c:v>
                </c:pt>
                <c:pt idx="2">
                  <c:v>Spanien</c:v>
                </c:pt>
                <c:pt idx="3">
                  <c:v>Deutschland</c:v>
                </c:pt>
                <c:pt idx="4">
                  <c:v>Griechenland</c:v>
                </c:pt>
                <c:pt idx="5">
                  <c:v>Schweden</c:v>
                </c:pt>
                <c:pt idx="6">
                  <c:v>Norwegen</c:v>
                </c:pt>
                <c:pt idx="7">
                  <c:v>Großbritannien</c:v>
                </c:pt>
                <c:pt idx="8">
                  <c:v>Schweiz</c:v>
                </c:pt>
                <c:pt idx="9">
                  <c:v>Niederlande</c:v>
                </c:pt>
                <c:pt idx="10">
                  <c:v>Irland</c:v>
                </c:pt>
                <c:pt idx="11">
                  <c:v>Portugal</c:v>
                </c:pt>
                <c:pt idx="12">
                  <c:v>Lettland</c:v>
                </c:pt>
                <c:pt idx="13">
                  <c:v>--------------------</c:v>
                </c:pt>
                <c:pt idx="14">
                  <c:v>Japan</c:v>
                </c:pt>
                <c:pt idx="15">
                  <c:v>China</c:v>
                </c:pt>
                <c:pt idx="16">
                  <c:v>Australien</c:v>
                </c:pt>
                <c:pt idx="17">
                  <c:v>Indien</c:v>
                </c:pt>
                <c:pt idx="18">
                  <c:v>USA</c:v>
                </c:pt>
                <c:pt idx="19">
                  <c:v>Kanada</c:v>
                </c:pt>
              </c:strCache>
            </c:strRef>
          </c:cat>
          <c:val>
            <c:numRef>
              <c:f>GEM_TEA_2014!$B$10:$B$29</c:f>
              <c:numCache>
                <c:formatCode>General</c:formatCode>
                <c:ptCount val="20"/>
                <c:pt idx="0">
                  <c:v>2.8</c:v>
                </c:pt>
                <c:pt idx="1">
                  <c:v>5.4</c:v>
                </c:pt>
                <c:pt idx="2">
                  <c:v>6.2</c:v>
                </c:pt>
                <c:pt idx="3">
                  <c:v>7.6</c:v>
                </c:pt>
                <c:pt idx="4">
                  <c:v>8.1999999999999993</c:v>
                </c:pt>
                <c:pt idx="5">
                  <c:v>8.3000000000000007</c:v>
                </c:pt>
                <c:pt idx="6">
                  <c:v>8.4</c:v>
                </c:pt>
                <c:pt idx="7">
                  <c:v>9.3000000000000007</c:v>
                </c:pt>
                <c:pt idx="8">
                  <c:v>9.8000000000000007</c:v>
                </c:pt>
                <c:pt idx="9">
                  <c:v>10.4</c:v>
                </c:pt>
                <c:pt idx="10">
                  <c:v>12.8</c:v>
                </c:pt>
                <c:pt idx="11">
                  <c:v>12.9</c:v>
                </c:pt>
                <c:pt idx="12">
                  <c:v>15.4</c:v>
                </c:pt>
                <c:pt idx="14">
                  <c:v>5.4</c:v>
                </c:pt>
                <c:pt idx="15">
                  <c:v>8.6999999999999993</c:v>
                </c:pt>
                <c:pt idx="16">
                  <c:v>10.5</c:v>
                </c:pt>
                <c:pt idx="17">
                  <c:v>15</c:v>
                </c:pt>
                <c:pt idx="18">
                  <c:v>17.399999999999999</c:v>
                </c:pt>
                <c:pt idx="19">
                  <c:v>18.2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7A-4A11-B805-C79D8B311F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2"/>
        <c:axId val="1023802848"/>
        <c:axId val="1"/>
      </c:barChart>
      <c:catAx>
        <c:axId val="102380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 anchor="b" anchorCtr="0"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1"/>
        <c:crosses val="autoZero"/>
        <c:auto val="0"/>
        <c:lblAlgn val="ctr"/>
        <c:lblOffset val="200"/>
        <c:tickLblSkip val="1"/>
        <c:noMultiLvlLbl val="0"/>
      </c:catAx>
      <c:valAx>
        <c:axId val="1"/>
        <c:scaling>
          <c:orientation val="minMax"/>
          <c:max val="18"/>
          <c:min val="0"/>
        </c:scaling>
        <c:delete val="0"/>
        <c:axPos val="l"/>
        <c:majorGridlines>
          <c:spPr>
            <a:ln>
              <a:solidFill>
                <a:schemeClr val="accent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b="0" i="0" baseline="0">
                    <a:latin typeface="Arial" pitchFamily="34" charset="0"/>
                    <a:cs typeface="Arial" pitchFamily="34" charset="0"/>
                  </a:defRPr>
                </a:pPr>
                <a:r>
                  <a:rPr lang="en-US" sz="1000" b="0" i="0" u="none" strike="noStrike" baseline="0"/>
                  <a:t>Total Early Stage Entrepreneurial Activity 2019</a:t>
                </a:r>
                <a:endParaRPr lang="de-DE" b="0" i="0" baseline="0">
                  <a:latin typeface="Arial" pitchFamily="34" charset="0"/>
                  <a:cs typeface="Arial" pitchFamily="34" charset="0"/>
                </a:endParaRPr>
              </a:p>
            </c:rich>
          </c:tx>
          <c:layout>
            <c:manualLayout>
              <c:xMode val="edge"/>
              <c:yMode val="edge"/>
              <c:x val="6.181907261592301E-2"/>
              <c:y val="0.1466366423823190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1023802848"/>
        <c:crosses val="autoZero"/>
        <c:crossBetween val="between"/>
        <c:majorUnit val="2"/>
        <c:minorUnit val="0.4"/>
        <c:dispUnits>
          <c:builtInUnit val="hundreds"/>
        </c:dispUnits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F86EA-D418-4C20-AE01-366A21034E80}" type="datetimeFigureOut">
              <a:rPr lang="de-DE" smtClean="0"/>
              <a:t>01.12.2021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D09CB-1372-4EBF-9DDB-837B5C6CB6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251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Fritsch: VL Entrepreneurship und Unternehmensentwicklung SS 2016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8AE27B-7DAF-4683-B2C4-4029580BB8D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478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948156-CEAA-4183-95FE-84439F32C72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Fritsch: VL Entrepreneurship und Unternehmensentwicklung SS 2015</a:t>
            </a: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46660"/>
            <a:r>
              <a:rPr lang="de-DE" smtClean="0"/>
              <a:t>Fritsch: VL Entrepreneurship und Unternehmensentwicklung SS 2015</a:t>
            </a:r>
            <a:endParaRPr lang="en-US" dirty="0" smtClean="0"/>
          </a:p>
        </p:txBody>
      </p:sp>
      <p:sp>
        <p:nvSpPr>
          <p:cNvPr id="1925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660"/>
            <a:fld id="{6D2D0D4B-422A-4CF6-AF0C-F88D0EBD7B87}" type="slidenum">
              <a:rPr lang="en-US" smtClean="0"/>
              <a:pPr defTabSz="946660"/>
              <a:t>16</a:t>
            </a:fld>
            <a:endParaRPr lang="en-US" dirty="0" smtClean="0"/>
          </a:p>
        </p:txBody>
      </p:sp>
      <p:sp>
        <p:nvSpPr>
          <p:cNvPr id="1925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6913"/>
            <a:ext cx="4576762" cy="3432175"/>
          </a:xfrm>
          <a:ln/>
        </p:spPr>
      </p:sp>
      <p:sp>
        <p:nvSpPr>
          <p:cNvPr id="192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30" y="4349554"/>
            <a:ext cx="5044155" cy="4096360"/>
          </a:xfrm>
          <a:noFill/>
          <a:ln/>
        </p:spPr>
        <p:txBody>
          <a:bodyPr/>
          <a:lstStyle/>
          <a:p>
            <a:pPr eaLnBrk="1" hangingPunct="1"/>
            <a:endParaRPr lang="de-DE" b="1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46660"/>
            <a:r>
              <a:rPr lang="de-DE" smtClean="0"/>
              <a:t>Fritsch: VL Entrepreneurship und Unternehmensentwicklung SS 2015</a:t>
            </a:r>
            <a:endParaRPr lang="en-US" dirty="0" smtClean="0"/>
          </a:p>
        </p:txBody>
      </p:sp>
      <p:sp>
        <p:nvSpPr>
          <p:cNvPr id="2293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660"/>
            <a:fld id="{FFAB0C9B-5FC0-43C1-A93D-2EECF249BE33}" type="slidenum">
              <a:rPr lang="en-US" smtClean="0"/>
              <a:pPr defTabSz="946660"/>
              <a:t>17</a:t>
            </a:fld>
            <a:endParaRPr lang="en-US" dirty="0" smtClean="0"/>
          </a:p>
        </p:txBody>
      </p:sp>
      <p:sp>
        <p:nvSpPr>
          <p:cNvPr id="229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6913"/>
            <a:ext cx="4576762" cy="3432175"/>
          </a:xfrm>
          <a:ln/>
        </p:spPr>
      </p:sp>
      <p:sp>
        <p:nvSpPr>
          <p:cNvPr id="2293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30" y="4349554"/>
            <a:ext cx="5044155" cy="4096360"/>
          </a:xfrm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de-DE" sz="10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231428" name="Fußzeilenplatzhalt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46660"/>
            <a:r>
              <a:rPr lang="de-DE" smtClean="0"/>
              <a:t>Fritsch: VL Entrepreneurship und Unternehmensentwicklung SS 2015</a:t>
            </a:r>
            <a:endParaRPr lang="en-US" dirty="0" smtClean="0"/>
          </a:p>
        </p:txBody>
      </p:sp>
      <p:sp>
        <p:nvSpPr>
          <p:cNvPr id="231429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660"/>
            <a:fld id="{2AAD1041-260F-4C7D-8B88-94F5022C085F}" type="slidenum">
              <a:rPr lang="en-US" smtClean="0"/>
              <a:pPr defTabSz="946660"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46660"/>
            <a:r>
              <a:rPr lang="de-DE" smtClean="0"/>
              <a:t>Fritsch: VL Entrepreneurship und Unternehmensentwicklung SS 2015</a:t>
            </a:r>
            <a:endParaRPr lang="en-US" dirty="0" smtClean="0"/>
          </a:p>
        </p:txBody>
      </p:sp>
      <p:sp>
        <p:nvSpPr>
          <p:cNvPr id="2355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660"/>
            <a:fld id="{D732BA8B-9EA4-4678-BC9A-8359F40DF9F6}" type="slidenum">
              <a:rPr lang="en-US" smtClean="0"/>
              <a:pPr defTabSz="946660"/>
              <a:t>19</a:t>
            </a:fld>
            <a:endParaRPr lang="en-US" dirty="0" smtClean="0"/>
          </a:p>
        </p:txBody>
      </p:sp>
      <p:sp>
        <p:nvSpPr>
          <p:cNvPr id="235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6913"/>
            <a:ext cx="4576762" cy="3432175"/>
          </a:xfrm>
          <a:ln/>
        </p:spPr>
      </p:sp>
      <p:sp>
        <p:nvSpPr>
          <p:cNvPr id="2355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30" y="4349554"/>
            <a:ext cx="5044155" cy="4096360"/>
          </a:xfrm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  <p:sp>
        <p:nvSpPr>
          <p:cNvPr id="234500" name="Fußzeilenplatzhalt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46660"/>
            <a:r>
              <a:rPr lang="de-DE" smtClean="0"/>
              <a:t>Fritsch: VL Entrepreneurship und Unternehmensentwicklung SS 2015</a:t>
            </a:r>
            <a:endParaRPr lang="en-US" dirty="0" smtClean="0"/>
          </a:p>
        </p:txBody>
      </p:sp>
      <p:sp>
        <p:nvSpPr>
          <p:cNvPr id="23450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660"/>
            <a:fld id="{E941F7EE-0D60-47D0-A06D-57DA7E952492}" type="slidenum">
              <a:rPr lang="en-US" smtClean="0"/>
              <a:pPr defTabSz="946660"/>
              <a:t>20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192516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1077" indent="-27349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3964" indent="-21879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1549" indent="-21879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9134" indent="-21879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6720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4306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1892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9477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>
                <a:solidFill>
                  <a:prstClr val="black"/>
                </a:solidFill>
              </a:rPr>
              <a:t>Fritsch: VL Entrepreneurship und Unternehmensentwicklung SS 2015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92517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1077" indent="-27349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3964" indent="-21879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1549" indent="-21879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9134" indent="-21879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6720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4306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1892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9477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19B802-A3A7-40C8-9BD6-8CBABC6F468E}" type="slidenum">
              <a:rPr lang="en-US" smtClean="0">
                <a:solidFill>
                  <a:prstClr val="black"/>
                </a:solidFill>
              </a:rPr>
              <a:pPr eaLnBrk="1" hangingPunct="1"/>
              <a:t>21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/>
          </a:p>
        </p:txBody>
      </p:sp>
      <p:sp>
        <p:nvSpPr>
          <p:cNvPr id="194564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1077" indent="-27349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3964" indent="-21879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1549" indent="-21879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9134" indent="-21879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6720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4306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1892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9477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>
                <a:solidFill>
                  <a:prstClr val="black"/>
                </a:solidFill>
              </a:rPr>
              <a:t>Fritsch: VL Entrepreneurship und Unternehmensentwicklung SS 2015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94565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1077" indent="-27349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3964" indent="-21879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1549" indent="-21879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9134" indent="-21879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6720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4306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1892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9477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ED4BF8F-9FDD-4E0F-8C31-D8641BFA04EA}" type="slidenum">
              <a:rPr lang="en-US" smtClean="0">
                <a:solidFill>
                  <a:prstClr val="black"/>
                </a:solidFill>
              </a:rPr>
              <a:pPr eaLnBrk="1" hangingPunct="1"/>
              <a:t>22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Fritsch: VL Entrepreneurship und Unternehmensentwicklung SS 2016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8AE27B-7DAF-4683-B2C4-4029580BB8D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373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 smtClean="0"/>
          </a:p>
        </p:txBody>
      </p:sp>
      <p:sp>
        <p:nvSpPr>
          <p:cNvPr id="247812" name="Fußzeilenplatzhalter 3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1077" indent="-27349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3964" indent="-21879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1549" indent="-21879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9134" indent="-21879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6720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4306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1892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9477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>
                <a:solidFill>
                  <a:prstClr val="black"/>
                </a:solidFill>
              </a:rPr>
              <a:t>Fritsch: VL Entrepreneurship und Unternehmensentwicklung SS 2015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47813" name="Foliennummernplatzhalt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1077" indent="-27349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3964" indent="-21879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1549" indent="-21879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9134" indent="-21879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6720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4306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1892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9477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A0A8EA-5D9E-481F-8A05-2AE4440E93A7}" type="slidenum">
              <a:rPr lang="en-US" smtClean="0">
                <a:solidFill>
                  <a:prstClr val="black"/>
                </a:solidFill>
              </a:rPr>
              <a:pPr eaLnBrk="1" hangingPunct="1"/>
              <a:t>26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Fritsch: VL Entrepreneurship und Unternehmensentwicklung SS 2015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8AE27B-7DAF-4683-B2C4-4029580BB8D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6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1077" indent="-27349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3964" indent="-21879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1549" indent="-21879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9134" indent="-21879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6720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4306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1892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9477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>
                <a:solidFill>
                  <a:prstClr val="black"/>
                </a:solidFill>
              </a:rPr>
              <a:t>Fritsch: VL Entrepreneurship und Unternehmensentwicklung SS 2015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5600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1077" indent="-273492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3964" indent="-21879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1549" indent="-21879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69134" indent="-21879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06720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44306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1892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19477" indent="-21879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7EEE78-362A-4AE6-9A18-6D469A7704DB}" type="slidenum">
              <a:rPr lang="en-US" smtClean="0">
                <a:solidFill>
                  <a:prstClr val="black"/>
                </a:solidFill>
              </a:rPr>
              <a:pPr eaLnBrk="1" hangingPunct="1"/>
              <a:t>27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560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6913"/>
            <a:ext cx="4576762" cy="3432175"/>
          </a:xfrm>
          <a:ln/>
        </p:spPr>
      </p:sp>
      <p:sp>
        <p:nvSpPr>
          <p:cNvPr id="2560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28" y="4350034"/>
            <a:ext cx="5045353" cy="40961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Fritsch: VL Entrepreneurship und Unternehmensentwicklung SS 2015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8AE27B-7DAF-4683-B2C4-4029580BB8D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80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/>
          </a:p>
        </p:txBody>
      </p:sp>
      <p:sp>
        <p:nvSpPr>
          <p:cNvPr id="166916" name="Fußzeilenplatzhalt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46582"/>
            <a:r>
              <a:rPr lang="de-DE" smtClean="0"/>
              <a:t>Fritsch: VL Entrepreneurship und Unternehmensentwicklung SS 2015</a:t>
            </a:r>
            <a:endParaRPr lang="en-US" dirty="0" smtClean="0"/>
          </a:p>
        </p:txBody>
      </p:sp>
      <p:sp>
        <p:nvSpPr>
          <p:cNvPr id="166917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582"/>
            <a:fld id="{6EEEC403-E3A3-4835-AF8A-513572761D0C}" type="slidenum">
              <a:rPr lang="en-US" smtClean="0"/>
              <a:pPr defTabSz="946582"/>
              <a:t>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46660"/>
            <a:r>
              <a:rPr lang="de-DE" smtClean="0"/>
              <a:t>Fritsch: VL Entrepreneurship und Unternehmensentwicklung SS 2015</a:t>
            </a:r>
            <a:endParaRPr lang="en-US" dirty="0" smtClean="0"/>
          </a:p>
        </p:txBody>
      </p:sp>
      <p:sp>
        <p:nvSpPr>
          <p:cNvPr id="172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660"/>
            <a:fld id="{7F424F83-AB19-45D6-B6FA-28C78F317A5C}" type="slidenum">
              <a:rPr lang="en-US" smtClean="0"/>
              <a:pPr defTabSz="946660"/>
              <a:t>7</a:t>
            </a:fld>
            <a:endParaRPr lang="en-US" dirty="0" smtClean="0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6913"/>
            <a:ext cx="4576762" cy="3432175"/>
          </a:xfrm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30" y="4349554"/>
            <a:ext cx="5044155" cy="4096360"/>
          </a:xfrm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46660"/>
            <a:r>
              <a:rPr lang="de-DE" smtClean="0"/>
              <a:t>Fritsch: VL Entrepreneurship und Unternehmensentwicklung SS 2015</a:t>
            </a:r>
            <a:endParaRPr lang="en-US" dirty="0" smtClean="0"/>
          </a:p>
        </p:txBody>
      </p:sp>
      <p:sp>
        <p:nvSpPr>
          <p:cNvPr id="1720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660"/>
            <a:fld id="{7F424F83-AB19-45D6-B6FA-28C78F317A5C}" type="slidenum">
              <a:rPr lang="en-US" smtClean="0"/>
              <a:pPr defTabSz="946660"/>
              <a:t>8</a:t>
            </a:fld>
            <a:endParaRPr lang="en-US" dirty="0" smtClean="0"/>
          </a:p>
        </p:txBody>
      </p:sp>
      <p:sp>
        <p:nvSpPr>
          <p:cNvPr id="1720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96913"/>
            <a:ext cx="4576762" cy="3432175"/>
          </a:xfrm>
          <a:ln/>
        </p:spPr>
      </p:sp>
      <p:sp>
        <p:nvSpPr>
          <p:cNvPr id="172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930" y="4349554"/>
            <a:ext cx="5044155" cy="4096360"/>
          </a:xfrm>
          <a:noFill/>
          <a:ln/>
        </p:spPr>
        <p:txBody>
          <a:bodyPr/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Fritsch: VL Entrepreneurship und Unternehmensentwicklung SS 2015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8AE27B-7DAF-4683-B2C4-4029580BB8D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52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  <p:sp>
        <p:nvSpPr>
          <p:cNvPr id="183300" name="Fußzeilenplatzhalt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46660"/>
            <a:r>
              <a:rPr lang="de-DE" smtClean="0"/>
              <a:t>Fritsch: VL Entrepreneurship und Unternehmensentwicklung SS 2015</a:t>
            </a:r>
            <a:endParaRPr lang="en-US" dirty="0" smtClean="0"/>
          </a:p>
        </p:txBody>
      </p:sp>
      <p:sp>
        <p:nvSpPr>
          <p:cNvPr id="183301" name="Foliennummernplatzhalt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6660"/>
            <a:fld id="{63E20ACF-3E2D-4D16-99A7-A7906E9B37E2}" type="slidenum">
              <a:rPr lang="en-US" smtClean="0"/>
              <a:pPr defTabSz="946660"/>
              <a:t>10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Fritsch: VL Entrepreneurship und Unternehmensentwicklung SS 2017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A8AE27B-7DAF-4683-B2C4-4029580BB8D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78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55576" y="6356350"/>
            <a:ext cx="5264224" cy="365125"/>
          </a:xfrm>
        </p:spPr>
        <p:txBody>
          <a:bodyPr/>
          <a:lstStyle>
            <a:lvl1pPr algn="l">
              <a:defRPr i="1"/>
            </a:lvl1pPr>
          </a:lstStyle>
          <a:p>
            <a:r>
              <a:rPr lang="de-DE" smtClean="0"/>
              <a:t>Michael Fritsch und Michael Wyrwich: Entrepreneurship - Theorie, Empirie, Politik, 3. Auflage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4436-F460-4952-ABDD-A373B562B2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7091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Michael Fritsch und Michael Wyrwich: Entrepreneurship - Theorie, Empirie, Politik, 3. Auflage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4436-F460-4952-ABDD-A373B562B2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890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Michael Fritsch und Michael Wyrwich: Entrepreneurship - Theorie, Empirie, Politik, 3. Auflage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4436-F460-4952-ABDD-A373B562B2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568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002588" cy="94138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7544" y="6356350"/>
            <a:ext cx="5552256" cy="365125"/>
          </a:xfrm>
          <a:ln/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de-DE" smtClean="0"/>
              <a:t>Michael Fritsch und Michael Wyrwich: Entrepreneurship - Theorie, Empirie, Politik, 3. Auflage</a:t>
            </a:r>
            <a:endParaRPr lang="en-US" i="1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7E273-23A0-43F6-8C2F-DD7441412E9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517844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552728" cy="365125"/>
          </a:xfrm>
        </p:spPr>
        <p:txBody>
          <a:bodyPr/>
          <a:lstStyle>
            <a:lvl1pPr algn="l"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Michael Fritsch und Michael Wyrwich: Entrepreneurship - Theorie, Empirie, Politik, 3. Auflage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100392" y="6356350"/>
            <a:ext cx="586408" cy="365125"/>
          </a:xfrm>
        </p:spPr>
        <p:txBody>
          <a:bodyPr/>
          <a:lstStyle>
            <a:lvl1pPr>
              <a:defRPr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9E4436-F460-4952-ABDD-A373B562B20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5482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3568" y="6356350"/>
            <a:ext cx="5336232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Michael Fritsch und Michael Wyrwich: Entrepreneurship - Theorie, Empirie, Politik, 3. Auflage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4436-F460-4952-ABDD-A373B562B2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604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Michael Fritsch und Michael Wyrwich: Entrepreneurship - Theorie, Empirie, Politik, 3. Auflage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4436-F460-4952-ABDD-A373B562B2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425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Michael Fritsch und Michael Wyrwich: Entrepreneurship - Theorie, Empirie, Politik, 3. Auflage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4436-F460-4952-ABDD-A373B562B2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642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11560" y="6376243"/>
            <a:ext cx="482453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Michael Fritsch und Michael Wyrwich: Entrepreneurship - Theorie, Empirie, Politik, 3. Auflage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4436-F460-4952-ABDD-A373B562B2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59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539552" y="6356350"/>
            <a:ext cx="548024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Michael Fritsch und Michael Wyrwich: Entrepreneurship - Theorie, Empirie, Politik, 3. Auflage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4436-F460-4952-ABDD-A373B562B2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4324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555225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Michael Fritsch und Michael Wyrwich: Entrepreneurship - Theorie, Empirie, Politik, 3. Auflage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4436-F460-4952-ABDD-A373B562B2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903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611560" y="6356350"/>
            <a:ext cx="540824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smtClean="0"/>
              <a:t>Michael Fritsch und Michael Wyrwich: Entrepreneurship - Theorie, Empirie, Politik, 3. Auflage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4436-F460-4952-ABDD-A373B562B2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62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Michael Fritsch und Michael Wyrwich: Entrepreneurship - Theorie, Empirie, Politik, 3. Auflage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E4436-F460-4952-ABDD-A373B562B2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51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8094" y="476673"/>
            <a:ext cx="8002588" cy="648072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Grafiken als PowerPoint Folien</a:t>
            </a:r>
            <a:endParaRPr lang="de-DE" sz="36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4294967295"/>
          </p:nvPr>
        </p:nvSpPr>
        <p:spPr>
          <a:xfrm>
            <a:off x="395536" y="6381328"/>
            <a:ext cx="6480720" cy="365125"/>
          </a:xfrm>
        </p:spPr>
        <p:txBody>
          <a:bodyPr/>
          <a:lstStyle/>
          <a:p>
            <a:pPr>
              <a:defRPr/>
            </a:pP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Michael Fritsch und Michael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Wyrwich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: Entrepreneurship - Theorie, Empirie, Politik, 3. Auflage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8460432" y="6381328"/>
            <a:ext cx="439688" cy="365125"/>
          </a:xfrm>
        </p:spPr>
        <p:txBody>
          <a:bodyPr/>
          <a:lstStyle/>
          <a:p>
            <a:pPr>
              <a:defRPr/>
            </a:pPr>
            <a:fld id="{0B2D3396-8EF6-49E6-8332-BE579BE1AECA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372200" y="579597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Wiesbaden 2022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928" y="1340769"/>
            <a:ext cx="3364919" cy="482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30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ußzeilenplatzhalt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Michael Fritsch und Michael Wyrwich: Entrepreneurship - Theorie, Empirie, Politik, 3. Auflage</a:t>
            </a:r>
            <a:endParaRPr lang="en-US" i="1" dirty="0" smtClean="0"/>
          </a:p>
        </p:txBody>
      </p:sp>
      <p:sp>
        <p:nvSpPr>
          <p:cNvPr id="62467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48B3EC-841A-49DD-A2D1-DC65E543CC6F}" type="slidenum">
              <a:rPr lang="en-US" i="1" smtClean="0"/>
              <a:pPr/>
              <a:t>10</a:t>
            </a:fld>
            <a:endParaRPr lang="en-US" i="1" dirty="0" smtClean="0"/>
          </a:p>
        </p:txBody>
      </p:sp>
      <p:sp>
        <p:nvSpPr>
          <p:cNvPr id="62468" name="Rectangle 2"/>
          <p:cNvSpPr>
            <a:spLocks noChangeArrowheads="1"/>
          </p:cNvSpPr>
          <p:nvPr/>
        </p:nvSpPr>
        <p:spPr bwMode="auto">
          <a:xfrm>
            <a:off x="406946" y="404664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3.7: Marktzutritte </a:t>
            </a: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Marktaustritte im Verlauf des 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Industrielebenszyklus </a:t>
            </a:r>
            <a:endParaRPr lang="de-DE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39" y="1556792"/>
            <a:ext cx="8144725" cy="4512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46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4.1 Ein einfaches Modell der unternehmerischen Selbstständigkeit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Michael Fritsch und Michael Wyrwich: Entrepreneurship - Theorie, Empirie, Politik, 3. Auflage</a:t>
            </a:r>
            <a:endParaRPr lang="en-US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D3396-8EF6-49E6-8332-BE579BE1AEC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33266" r="4768" b="8827"/>
          <a:stretch/>
        </p:blipFill>
        <p:spPr>
          <a:xfrm>
            <a:off x="683567" y="1844824"/>
            <a:ext cx="7756143" cy="413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8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5.1: Persönlichkeit </a:t>
            </a: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Qualifikationen als Determinanten unternehmerischer Fähigkeiten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Michael Fritsch und Michael Wyrwich: Entrepreneurship - Theorie, Empirie, Politik, 3. Auflage</a:t>
            </a:r>
            <a:endParaRPr lang="en-US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D3396-8EF6-49E6-8332-BE579BE1AEC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301" y="2060848"/>
            <a:ext cx="6466579" cy="344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664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39106"/>
            <a:ext cx="8229600" cy="1143000"/>
          </a:xfrm>
        </p:spPr>
        <p:txBody>
          <a:bodyPr>
            <a:normAutofit/>
          </a:bodyPr>
          <a:lstStyle/>
          <a:p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5.2 Typen von Risikopräferenzen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Michael Fritsch und Michael Wyrwich: Entrepreneurship - Theorie, Empirie, Politik, 3. Auflage</a:t>
            </a:r>
            <a:endParaRPr lang="en-US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5F4129-2947-4A6D-92DE-44294306741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2" t="20603" r="24013" b="8004"/>
          <a:stretch/>
        </p:blipFill>
        <p:spPr>
          <a:xfrm>
            <a:off x="1201743" y="1484784"/>
            <a:ext cx="6667496" cy="459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9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5.3: Einflussfaktoren auf die Entwicklung unternehmerischer Fähigkeiten</a:t>
            </a:r>
            <a:endParaRPr lang="de-DE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Michael Fritsch und Michael Wyrwich: Entrepreneurship - Theorie, Empirie, Politik, 3. Auflage</a:t>
            </a:r>
            <a:endParaRPr lang="en-US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D3396-8EF6-49E6-8332-BE579BE1AEC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556792"/>
            <a:ext cx="8142827" cy="4423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7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6.1: </a:t>
            </a: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Lebensalter und Gründungswahrscheinlichkeit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 und Michael Wyrwich: Entrepreneurship - Theorie, Empirie, Politik, 3. Auflage</a:t>
            </a:r>
            <a:endParaRPr lang="de-DE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4436-F460-4952-ABDD-A373B562B205}" type="slidenum">
              <a:rPr lang="de-DE" smtClean="0"/>
              <a:t>15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" t="17864" r="19127" b="27027"/>
          <a:stretch/>
        </p:blipFill>
        <p:spPr>
          <a:xfrm>
            <a:off x="266330" y="1450020"/>
            <a:ext cx="8384631" cy="442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896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7.1: </a:t>
            </a: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Finanzierungsquellen von jungen 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Unternehmen in Deutschland</a:t>
            </a:r>
          </a:p>
        </p:txBody>
      </p:sp>
      <p:sp>
        <p:nvSpPr>
          <p:cNvPr id="5123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Michael Fritsch und Michael Wyrwich: Entrepreneurship - Theorie, Empirie, Politik, 3. Auflage</a:t>
            </a:r>
            <a:endParaRPr lang="en-US" i="1" dirty="0" smtClean="0"/>
          </a:p>
        </p:txBody>
      </p:sp>
      <p:sp>
        <p:nvSpPr>
          <p:cNvPr id="512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8FC5D4-2DAE-4CE4-8A33-AF960423B9B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" name="Textfeld 3"/>
          <p:cNvSpPr txBox="1"/>
          <p:nvPr/>
        </p:nvSpPr>
        <p:spPr>
          <a:xfrm>
            <a:off x="6064047" y="6001543"/>
            <a:ext cx="2684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Quelle: </a:t>
            </a:r>
            <a:r>
              <a:rPr lang="de-DE" sz="1400" dirty="0" smtClean="0"/>
              <a:t>IAB/ ZEW</a:t>
            </a:r>
            <a:r>
              <a:rPr lang="de-DE" sz="1400" dirty="0"/>
              <a:t> </a:t>
            </a:r>
            <a:r>
              <a:rPr lang="de-DE" sz="1400" dirty="0" smtClean="0"/>
              <a:t>Gründerpanels</a:t>
            </a:r>
            <a:endParaRPr lang="de-DE" sz="14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8" t="29000" r="12986" b="21651"/>
          <a:stretch/>
        </p:blipFill>
        <p:spPr>
          <a:xfrm>
            <a:off x="850565" y="1700808"/>
            <a:ext cx="724982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5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7.2: Gleichgewicht auf dem Kreditmarkt und Kreditrationierung</a:t>
            </a:r>
            <a:endParaRPr lang="de-DE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594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Michael Fritsch und Michael Wyrwich: Entrepreneurship - Theorie, Empirie, Politik, 3. Auflage</a:t>
            </a:r>
            <a:endParaRPr lang="en-US" i="1" dirty="0" smtClean="0"/>
          </a:p>
        </p:txBody>
      </p:sp>
      <p:sp>
        <p:nvSpPr>
          <p:cNvPr id="11059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00C499-FCC7-4506-B818-85ACB6E2A39B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33851" r="46990" b="8051"/>
          <a:stretch/>
        </p:blipFill>
        <p:spPr>
          <a:xfrm>
            <a:off x="1979712" y="1384044"/>
            <a:ext cx="5184576" cy="483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9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7.3: </a:t>
            </a: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bankoptimale Zinssatz bei risikoreichen</a:t>
            </a:r>
            <a:b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Projekten</a:t>
            </a:r>
            <a:endParaRPr lang="de-DE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42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Michael Fritsch und Michael Wyrwich: Entrepreneurship - Theorie, Empirie, Politik, 3. Auflage</a:t>
            </a:r>
            <a:endParaRPr lang="en-US" i="1" dirty="0" smtClean="0"/>
          </a:p>
        </p:txBody>
      </p:sp>
      <p:sp>
        <p:nvSpPr>
          <p:cNvPr id="112643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C0D5D9-572B-4C16-8409-97B8AA7DE66A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6" t="31068" r="21651" b="13528"/>
          <a:stretch/>
        </p:blipFill>
        <p:spPr>
          <a:xfrm>
            <a:off x="971600" y="1628800"/>
            <a:ext cx="7020020" cy="451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20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7.4: </a:t>
            </a: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Arten von Beteiligungskapital (Equity)</a:t>
            </a:r>
            <a:endParaRPr lang="de-DE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714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Michael Fritsch und Michael Wyrwich: Entrepreneurship - Theorie, Empirie, Politik, 3. Auflage</a:t>
            </a:r>
            <a:endParaRPr lang="en-US" i="1" dirty="0" smtClean="0"/>
          </a:p>
        </p:txBody>
      </p:sp>
      <p:sp>
        <p:nvSpPr>
          <p:cNvPr id="11571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5D9F64-5A15-4A87-97BB-B9F74CBFCA5D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7" t="26442" r="6506" b="17409"/>
          <a:stretch/>
        </p:blipFill>
        <p:spPr>
          <a:xfrm>
            <a:off x="497150" y="1819922"/>
            <a:ext cx="8052046" cy="3835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5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2.1: </a:t>
            </a:r>
            <a:r>
              <a:rPr lang="de-DE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Schumpeter‘sches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</a:t>
            </a:r>
            <a:r>
              <a:rPr lang="de-DE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Kirzner‘sches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Entrepreneurship</a:t>
            </a:r>
          </a:p>
        </p:txBody>
      </p:sp>
      <p:sp>
        <p:nvSpPr>
          <p:cNvPr id="2150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552728" cy="365125"/>
          </a:xfrm>
          <a:noFill/>
        </p:spPr>
        <p:txBody>
          <a:bodyPr/>
          <a:lstStyle/>
          <a:p>
            <a:r>
              <a:rPr lang="de-DE" dirty="0" smtClean="0"/>
              <a:t>Michael Fritsch und Michael </a:t>
            </a:r>
            <a:r>
              <a:rPr lang="de-DE" dirty="0" err="1" smtClean="0"/>
              <a:t>Wyrwich</a:t>
            </a:r>
            <a:r>
              <a:rPr lang="de-DE" dirty="0" smtClean="0"/>
              <a:t>: Entrepreneurship - Theorie, Empirie, Politik, 3. Auflage</a:t>
            </a:r>
            <a:endParaRPr lang="en-US" i="1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28" t="27003" r="22901" b="15044"/>
          <a:stretch/>
        </p:blipFill>
        <p:spPr>
          <a:xfrm>
            <a:off x="958788" y="1340768"/>
            <a:ext cx="6639752" cy="4935745"/>
          </a:xfrm>
          <a:prstGeom prst="rect">
            <a:avLst/>
          </a:prstGeom>
        </p:spPr>
      </p:pic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DF22F626-8009-4C16-A90A-56FB2CD55B8D}" type="slidenum">
              <a:rPr lang="en-US" smtClean="0"/>
              <a:pPr/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796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Übersicht 7.1: Entwicklungsphasen hoch-innovativer Unternehmensgründungen und Finanzierungsquellen</a:t>
            </a:r>
          </a:p>
        </p:txBody>
      </p:sp>
      <p:sp>
        <p:nvSpPr>
          <p:cNvPr id="8195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Michael Fritsch und Michael Wyrwich: Entrepreneurship - Theorie, Empirie, Politik, 3. Auflage</a:t>
            </a:r>
            <a:endParaRPr lang="en-US" i="1" dirty="0" smtClean="0"/>
          </a:p>
        </p:txBody>
      </p:sp>
      <p:sp>
        <p:nvSpPr>
          <p:cNvPr id="8196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C2982F4-8BDE-4CFA-B864-6C1C1F02434E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8219" name="Picture 2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" b="5073"/>
          <a:stretch/>
        </p:blipFill>
        <p:spPr bwMode="auto">
          <a:xfrm>
            <a:off x="899592" y="1196752"/>
            <a:ext cx="7295143" cy="5084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43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9.1: Beschäftigung in Gründungskohorten und Überlebens-raten in Westdeutschland 1976-2005 – privater Sektor</a:t>
            </a:r>
          </a:p>
        </p:txBody>
      </p:sp>
      <p:sp>
        <p:nvSpPr>
          <p:cNvPr id="26626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>
                <a:solidFill>
                  <a:srgbClr val="000000"/>
                </a:solidFill>
              </a:rPr>
              <a:t>Michael Fritsch und Michael Wyrwich: Entrepreneurship - Theorie, Empirie, Politik, 3. Auflage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2662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DE35FB-B4B3-4761-80AA-820F6F5182E2}" type="slidenum">
              <a:rPr lang="en-US" smtClean="0">
                <a:solidFill>
                  <a:srgbClr val="000000"/>
                </a:solidFill>
              </a:rPr>
              <a:pPr eaLnBrk="1" hangingPunct="1"/>
              <a:t>21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1971675" y="1509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26630" name="Picture 7" descr="west_neu_ohnehaz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4" y="1340768"/>
            <a:ext cx="6917181" cy="506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5724525" y="5978525"/>
            <a:ext cx="3205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i="1" dirty="0">
                <a:solidFill>
                  <a:srgbClr val="000000"/>
                </a:solidFill>
                <a:cs typeface="Arial" charset="0"/>
              </a:rPr>
              <a:t>Quelle: </a:t>
            </a:r>
            <a:r>
              <a:rPr lang="de-DE" sz="1400" dirty="0">
                <a:solidFill>
                  <a:srgbClr val="000000"/>
                </a:solidFill>
                <a:cs typeface="Arial" charset="0"/>
              </a:rPr>
              <a:t>Schindele und Weyh (2011).</a:t>
            </a:r>
          </a:p>
        </p:txBody>
      </p:sp>
    </p:spTree>
    <p:extLst>
      <p:ext uri="{BB962C8B-B14F-4D97-AF65-F5344CB8AC3E}">
        <p14:creationId xmlns:p14="http://schemas.microsoft.com/office/powerpoint/2010/main" val="3409299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>
                <a:solidFill>
                  <a:srgbClr val="000000"/>
                </a:solidFill>
              </a:rPr>
              <a:t>Michael Fritsch und Michael Wyrwich: Entrepreneurship - Theorie, Empirie, Politik, 3. Auflage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2867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AFD6FA-F3A1-4C31-83B9-89ED5E427292}" type="slidenum">
              <a:rPr lang="en-US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57187" y="332656"/>
            <a:ext cx="8497887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de-DE" sz="2000" b="1" kern="0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Abb. 9.2: </a:t>
            </a:r>
            <a:r>
              <a:rPr lang="de-DE" sz="2000" b="1" kern="0" dirty="0" err="1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Hazardraten</a:t>
            </a:r>
            <a:r>
              <a:rPr lang="de-DE" sz="2000" b="1" kern="0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 </a:t>
            </a:r>
            <a:r>
              <a:rPr lang="de-DE" sz="2000" b="1" kern="0" dirty="0">
                <a:solidFill>
                  <a:srgbClr val="0070C0"/>
                </a:solidFill>
                <a:latin typeface="Arial"/>
                <a:cs typeface="Times New Roman" pitchFamily="18" charset="0"/>
              </a:rPr>
              <a:t>in Gründungskohorten – Westdeutschland 1976-2005 </a:t>
            </a:r>
            <a:r>
              <a:rPr lang="de-DE" sz="2000" b="1" kern="0" dirty="0" smtClean="0">
                <a:solidFill>
                  <a:srgbClr val="0070C0"/>
                </a:solidFill>
                <a:latin typeface="Arial"/>
                <a:cs typeface="Times New Roman" pitchFamily="18" charset="0"/>
              </a:rPr>
              <a:t>– p</a:t>
            </a:r>
            <a:r>
              <a:rPr lang="de-DE" sz="2000" b="1" kern="0" dirty="0" smtClean="0">
                <a:solidFill>
                  <a:srgbClr val="0070C0"/>
                </a:solidFill>
                <a:latin typeface="Arial"/>
                <a:cs typeface="Arial" charset="0"/>
              </a:rPr>
              <a:t>rivater Sektor</a:t>
            </a:r>
            <a:endParaRPr lang="de-DE" sz="2000" b="1" kern="0" dirty="0">
              <a:solidFill>
                <a:srgbClr val="0070C0"/>
              </a:solidFill>
              <a:latin typeface="Arial"/>
              <a:cs typeface="Arial" charset="0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320082"/>
            <a:ext cx="6745598" cy="496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4"/>
          <p:cNvSpPr txBox="1">
            <a:spLocks noChangeArrowheads="1"/>
          </p:cNvSpPr>
          <p:nvPr/>
        </p:nvSpPr>
        <p:spPr bwMode="auto">
          <a:xfrm>
            <a:off x="5653088" y="5929313"/>
            <a:ext cx="3133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i="1">
                <a:solidFill>
                  <a:srgbClr val="000000"/>
                </a:solidFill>
                <a:cs typeface="Arial" charset="0"/>
              </a:rPr>
              <a:t>Quelle: </a:t>
            </a:r>
            <a:r>
              <a:rPr lang="de-DE" sz="1400">
                <a:solidFill>
                  <a:srgbClr val="000000"/>
                </a:solidFill>
                <a:cs typeface="Arial" charset="0"/>
              </a:rPr>
              <a:t>Schindele und Weyh (2011).</a:t>
            </a:r>
          </a:p>
        </p:txBody>
      </p:sp>
    </p:spTree>
    <p:extLst>
      <p:ext uri="{BB962C8B-B14F-4D97-AF65-F5344CB8AC3E}">
        <p14:creationId xmlns:p14="http://schemas.microsoft.com/office/powerpoint/2010/main" val="243101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9.3: </a:t>
            </a: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Markteintritt und mindestoptimale Unternehmensgröße (MOG)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 und Michael Wyrwich: Entrepreneurship - Theorie, Empirie, Politik, 3. Auflage</a:t>
            </a:r>
            <a:endParaRPr lang="de-DE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4436-F460-4952-ABDD-A373B562B205}" type="slidenum">
              <a:rPr lang="de-DE" smtClean="0"/>
              <a:t>23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t="20723" r="13689" b="11170"/>
          <a:stretch/>
        </p:blipFill>
        <p:spPr>
          <a:xfrm>
            <a:off x="1317268" y="1429305"/>
            <a:ext cx="6574982" cy="488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79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10.1: Netto-Einkommen </a:t>
            </a: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Arbeitsstunde von Solo-</a:t>
            </a:r>
            <a:r>
              <a:rPr lang="de-DE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Entrepreneuren</a:t>
            </a: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Unternehmern mit weiteren Beschäftigten und abhängig Beschäftigten in Deutschland 2009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rgbClr val="000000"/>
                </a:solidFill>
              </a:rPr>
              <a:t>Michael Fritsch und Michael Wyrwich: Entrepreneurship - Theorie, Empirie, Politik, 3. Auflage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834486-ED63-4CCC-B0B8-F74602A6629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605534" y="6023766"/>
            <a:ext cx="3145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 smtClean="0"/>
              <a:t>Quelle:</a:t>
            </a:r>
            <a:r>
              <a:rPr lang="de-DE" sz="1400" dirty="0" smtClean="0"/>
              <a:t> Sorgner, Fritsch &amp; Kritikos (2017).</a:t>
            </a:r>
            <a:endParaRPr lang="de-DE" sz="14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232" y="1412776"/>
            <a:ext cx="6228184" cy="452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60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11.1: Direkte und indirekte Effekte von Gründungen auf Wirtschaftswachstum</a:t>
            </a:r>
          </a:p>
        </p:txBody>
      </p:sp>
      <p:sp>
        <p:nvSpPr>
          <p:cNvPr id="59405" name="Fußzeilenplatzhalt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>
                <a:solidFill>
                  <a:srgbClr val="000000"/>
                </a:solidFill>
              </a:rPr>
              <a:t>Michael Fritsch und Michael Wyrwich: Entrepreneurship - Theorie, Empirie, Politik, 3. Auflage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59406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A89644-38D3-4446-9077-3C60E420B853}" type="slidenum">
              <a:rPr lang="en-US" smtClean="0">
                <a:solidFill>
                  <a:srgbClr val="000000"/>
                </a:solidFill>
              </a:rPr>
              <a:pPr eaLnBrk="1" hangingPunct="1"/>
              <a:t>25</a:t>
            </a:fld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3" t="36840" r="21165" b="21828"/>
          <a:stretch/>
        </p:blipFill>
        <p:spPr>
          <a:xfrm>
            <a:off x="1907704" y="1988840"/>
            <a:ext cx="5616624" cy="344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46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11.2: Gründungsgeschehen und Marktprozess</a:t>
            </a:r>
          </a:p>
        </p:txBody>
      </p:sp>
      <p:sp>
        <p:nvSpPr>
          <p:cNvPr id="81922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>
                <a:solidFill>
                  <a:srgbClr val="000000"/>
                </a:solidFill>
              </a:rPr>
              <a:t>Michael Fritsch und Michael Wyrwich: Entrepreneurship - Theorie, Empirie, Politik, 3. Auflage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81923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CA6329-6A1B-4E45-8378-E223A49A2B20}" type="slidenum">
              <a:rPr lang="en-US" smtClean="0">
                <a:solidFill>
                  <a:srgbClr val="000000"/>
                </a:solidFill>
              </a:rPr>
              <a:pPr eaLnBrk="1" hangingPunct="1"/>
              <a:t>26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21"/>
            <a:ext cx="9144000" cy="683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98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26" name="Rectangle 22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31348"/>
          </a:xfrm>
        </p:spPr>
        <p:txBody>
          <a:bodyPr anchor="b">
            <a:normAutofit/>
          </a:bodyPr>
          <a:lstStyle/>
          <a:p>
            <a:pPr eaLnBrk="1" hangingPunct="1"/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11.3: Gründungen und regionale Beschäftigungsentwicklung – Verteilung der Time-</a:t>
            </a:r>
            <a:r>
              <a:rPr lang="de-DE" sz="2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Lags</a:t>
            </a:r>
            <a:endParaRPr lang="de-DE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114" name="Fußzeilenplatzhalt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>
                <a:solidFill>
                  <a:srgbClr val="000000"/>
                </a:solidFill>
              </a:rPr>
              <a:t>Michael Fritsch und Michael Wyrwich: Entrepreneurship - Theorie, Empirie, Politik, 3. Auflage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9011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8CEEBE7-6535-49E3-9A00-90C05EC6F532}" type="slidenum">
              <a:rPr lang="en-US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grpSp>
        <p:nvGrpSpPr>
          <p:cNvPr id="90116" name="Group 2"/>
          <p:cNvGrpSpPr>
            <a:grpSpLocks noChangeAspect="1"/>
          </p:cNvGrpSpPr>
          <p:nvPr/>
        </p:nvGrpSpPr>
        <p:grpSpPr bwMode="auto">
          <a:xfrm>
            <a:off x="971376" y="1196752"/>
            <a:ext cx="6985000" cy="5083175"/>
            <a:chOff x="610" y="706"/>
            <a:chExt cx="4540" cy="3303"/>
          </a:xfrm>
        </p:grpSpPr>
        <p:sp>
          <p:nvSpPr>
            <p:cNvPr id="901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13" y="709"/>
              <a:ext cx="4534" cy="3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90128" name="Group 4"/>
            <p:cNvGrpSpPr>
              <a:grpSpLocks/>
            </p:cNvGrpSpPr>
            <p:nvPr/>
          </p:nvGrpSpPr>
          <p:grpSpPr bwMode="auto">
            <a:xfrm>
              <a:off x="610" y="706"/>
              <a:ext cx="4540" cy="3303"/>
              <a:chOff x="610" y="706"/>
              <a:chExt cx="4540" cy="3303"/>
            </a:xfrm>
          </p:grpSpPr>
          <p:sp>
            <p:nvSpPr>
              <p:cNvPr id="90136" name="Rectangle 5"/>
              <p:cNvSpPr>
                <a:spLocks noChangeArrowheads="1"/>
              </p:cNvSpPr>
              <p:nvPr/>
            </p:nvSpPr>
            <p:spPr bwMode="auto">
              <a:xfrm>
                <a:off x="610" y="706"/>
                <a:ext cx="4540" cy="3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37" name="Rectangle 6"/>
              <p:cNvSpPr>
                <a:spLocks noChangeArrowheads="1"/>
              </p:cNvSpPr>
              <p:nvPr/>
            </p:nvSpPr>
            <p:spPr bwMode="auto">
              <a:xfrm>
                <a:off x="613" y="712"/>
                <a:ext cx="4531" cy="3294"/>
              </a:xfrm>
              <a:prstGeom prst="rect">
                <a:avLst/>
              </a:prstGeom>
              <a:noFill/>
              <a:ln w="7938">
                <a:solidFill>
                  <a:srgbClr val="F0F0F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38" name="Rectangle 7"/>
              <p:cNvSpPr>
                <a:spLocks noChangeArrowheads="1"/>
              </p:cNvSpPr>
              <p:nvPr/>
            </p:nvSpPr>
            <p:spPr bwMode="auto">
              <a:xfrm>
                <a:off x="1174" y="827"/>
                <a:ext cx="3855" cy="2619"/>
              </a:xfrm>
              <a:prstGeom prst="rect">
                <a:avLst/>
              </a:prstGeom>
              <a:noFill/>
              <a:ln w="7938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39" name="Line 8"/>
              <p:cNvSpPr>
                <a:spLocks noChangeShapeType="1"/>
              </p:cNvSpPr>
              <p:nvPr/>
            </p:nvSpPr>
            <p:spPr bwMode="auto">
              <a:xfrm>
                <a:off x="1174" y="3371"/>
                <a:ext cx="3855" cy="1"/>
              </a:xfrm>
              <a:prstGeom prst="line">
                <a:avLst/>
              </a:prstGeom>
              <a:noFill/>
              <a:ln w="17463">
                <a:solidFill>
                  <a:srgbClr val="E8E8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40" name="Line 9"/>
              <p:cNvSpPr>
                <a:spLocks noChangeShapeType="1"/>
              </p:cNvSpPr>
              <p:nvPr/>
            </p:nvSpPr>
            <p:spPr bwMode="auto">
              <a:xfrm>
                <a:off x="1174" y="2753"/>
                <a:ext cx="3855" cy="1"/>
              </a:xfrm>
              <a:prstGeom prst="line">
                <a:avLst/>
              </a:prstGeom>
              <a:noFill/>
              <a:ln w="17463">
                <a:solidFill>
                  <a:srgbClr val="E8E8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41" name="Line 10"/>
              <p:cNvSpPr>
                <a:spLocks noChangeShapeType="1"/>
              </p:cNvSpPr>
              <p:nvPr/>
            </p:nvSpPr>
            <p:spPr bwMode="auto">
              <a:xfrm>
                <a:off x="1174" y="2135"/>
                <a:ext cx="3855" cy="1"/>
              </a:xfrm>
              <a:prstGeom prst="line">
                <a:avLst/>
              </a:prstGeom>
              <a:noFill/>
              <a:ln w="17463">
                <a:solidFill>
                  <a:srgbClr val="E8E8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42" name="Line 11"/>
              <p:cNvSpPr>
                <a:spLocks noChangeShapeType="1"/>
              </p:cNvSpPr>
              <p:nvPr/>
            </p:nvSpPr>
            <p:spPr bwMode="auto">
              <a:xfrm>
                <a:off x="1174" y="1517"/>
                <a:ext cx="3855" cy="1"/>
              </a:xfrm>
              <a:prstGeom prst="line">
                <a:avLst/>
              </a:prstGeom>
              <a:noFill/>
              <a:ln w="17463">
                <a:solidFill>
                  <a:srgbClr val="E8E8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43" name="Line 12"/>
              <p:cNvSpPr>
                <a:spLocks noChangeShapeType="1"/>
              </p:cNvSpPr>
              <p:nvPr/>
            </p:nvSpPr>
            <p:spPr bwMode="auto">
              <a:xfrm>
                <a:off x="1174" y="899"/>
                <a:ext cx="3855" cy="1"/>
              </a:xfrm>
              <a:prstGeom prst="line">
                <a:avLst/>
              </a:prstGeom>
              <a:noFill/>
              <a:ln w="17463">
                <a:solidFill>
                  <a:srgbClr val="E8E8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44" name="Line 13"/>
              <p:cNvSpPr>
                <a:spLocks noChangeShapeType="1"/>
              </p:cNvSpPr>
              <p:nvPr/>
            </p:nvSpPr>
            <p:spPr bwMode="auto">
              <a:xfrm>
                <a:off x="1174" y="2135"/>
                <a:ext cx="3855" cy="1"/>
              </a:xfrm>
              <a:prstGeom prst="line">
                <a:avLst/>
              </a:prstGeom>
              <a:noFill/>
              <a:ln w="42863">
                <a:solidFill>
                  <a:srgbClr val="30303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45" name="Freeform 14"/>
              <p:cNvSpPr>
                <a:spLocks/>
              </p:cNvSpPr>
              <p:nvPr/>
            </p:nvSpPr>
            <p:spPr bwMode="auto">
              <a:xfrm>
                <a:off x="1174" y="1278"/>
                <a:ext cx="3720" cy="1481"/>
              </a:xfrm>
              <a:custGeom>
                <a:avLst/>
                <a:gdLst>
                  <a:gd name="T0" fmla="*/ 68614441 w 1354"/>
                  <a:gd name="T1" fmla="*/ 207039003 h 539"/>
                  <a:gd name="T2" fmla="*/ 157609496 w 1354"/>
                  <a:gd name="T3" fmla="*/ 452760011 h 539"/>
                  <a:gd name="T4" fmla="*/ 245994621 w 1354"/>
                  <a:gd name="T5" fmla="*/ 676649867 h 539"/>
                  <a:gd name="T6" fmla="*/ 329221368 w 1354"/>
                  <a:gd name="T7" fmla="*/ 879226125 h 539"/>
                  <a:gd name="T8" fmla="*/ 417258548 w 1354"/>
                  <a:gd name="T9" fmla="*/ 1067949743 h 539"/>
                  <a:gd name="T10" fmla="*/ 506600191 w 1354"/>
                  <a:gd name="T11" fmla="*/ 1232926087 h 539"/>
                  <a:gd name="T12" fmla="*/ 590430861 w 1354"/>
                  <a:gd name="T13" fmla="*/ 1386981509 h 539"/>
                  <a:gd name="T14" fmla="*/ 678471662 w 1354"/>
                  <a:gd name="T15" fmla="*/ 1516786906 h 539"/>
                  <a:gd name="T16" fmla="*/ 766349180 w 1354"/>
                  <a:gd name="T17" fmla="*/ 1637359625 h 539"/>
                  <a:gd name="T18" fmla="*/ 851767285 w 1354"/>
                  <a:gd name="T19" fmla="*/ 1736629736 h 539"/>
                  <a:gd name="T20" fmla="*/ 939638523 w 1354"/>
                  <a:gd name="T21" fmla="*/ 1824581748 h 539"/>
                  <a:gd name="T22" fmla="*/ 1025063147 w 1354"/>
                  <a:gd name="T23" fmla="*/ 1897363727 h 539"/>
                  <a:gd name="T24" fmla="*/ 1112935352 w 1354"/>
                  <a:gd name="T25" fmla="*/ 1955861823 h 539"/>
                  <a:gd name="T26" fmla="*/ 1200787265 w 1354"/>
                  <a:gd name="T27" fmla="*/ 2002174990 h 539"/>
                  <a:gd name="T28" fmla="*/ 1284591848 w 1354"/>
                  <a:gd name="T29" fmla="*/ 2035675570 h 539"/>
                  <a:gd name="T30" fmla="*/ 1373540378 w 1354"/>
                  <a:gd name="T31" fmla="*/ 2059198892 h 539"/>
                  <a:gd name="T32" fmla="*/ 1462001950 w 1354"/>
                  <a:gd name="T33" fmla="*/ 2070312118 h 539"/>
                  <a:gd name="T34" fmla="*/ 1545408466 w 1354"/>
                  <a:gd name="T35" fmla="*/ 2070312118 h 539"/>
                  <a:gd name="T36" fmla="*/ 1633260382 w 1354"/>
                  <a:gd name="T37" fmla="*/ 2063829726 h 539"/>
                  <a:gd name="T38" fmla="*/ 1718707471 w 1354"/>
                  <a:gd name="T39" fmla="*/ 2043816250 h 539"/>
                  <a:gd name="T40" fmla="*/ 1806548757 w 1354"/>
                  <a:gd name="T41" fmla="*/ 2017544099 h 539"/>
                  <a:gd name="T42" fmla="*/ 1894428691 w 1354"/>
                  <a:gd name="T43" fmla="*/ 1982354789 h 539"/>
                  <a:gd name="T44" fmla="*/ 1979843896 w 1354"/>
                  <a:gd name="T45" fmla="*/ 1940702414 h 539"/>
                  <a:gd name="T46" fmla="*/ 2067699191 w 1354"/>
                  <a:gd name="T47" fmla="*/ 1894418237 h 539"/>
                  <a:gd name="T48" fmla="*/ 2147483647 w 1354"/>
                  <a:gd name="T49" fmla="*/ 1839946027 h 539"/>
                  <a:gd name="T50" fmla="*/ 2147483647 w 1354"/>
                  <a:gd name="T51" fmla="*/ 1778279212 h 539"/>
                  <a:gd name="T52" fmla="*/ 2147483647 w 1354"/>
                  <a:gd name="T53" fmla="*/ 1716811469 h 539"/>
                  <a:gd name="T54" fmla="*/ 2147483647 w 1354"/>
                  <a:gd name="T55" fmla="*/ 1648474785 h 539"/>
                  <a:gd name="T56" fmla="*/ 2147483647 w 1354"/>
                  <a:gd name="T57" fmla="*/ 1578246917 h 539"/>
                  <a:gd name="T58" fmla="*/ 2147483647 w 1354"/>
                  <a:gd name="T59" fmla="*/ 1501431324 h 539"/>
                  <a:gd name="T60" fmla="*/ 2147483647 w 1354"/>
                  <a:gd name="T61" fmla="*/ 1428634854 h 539"/>
                  <a:gd name="T62" fmla="*/ 2147483647 w 1354"/>
                  <a:gd name="T63" fmla="*/ 1347911268 h 539"/>
                  <a:gd name="T64" fmla="*/ 2147483647 w 1354"/>
                  <a:gd name="T65" fmla="*/ 1271069583 h 539"/>
                  <a:gd name="T66" fmla="*/ 2147483647 w 1354"/>
                  <a:gd name="T67" fmla="*/ 1195173971 h 539"/>
                  <a:gd name="T68" fmla="*/ 2147483647 w 1354"/>
                  <a:gd name="T69" fmla="*/ 1118276236 h 539"/>
                  <a:gd name="T70" fmla="*/ 2147483647 w 1354"/>
                  <a:gd name="T71" fmla="*/ 1041658748 h 539"/>
                  <a:gd name="T72" fmla="*/ 2147483647 w 1354"/>
                  <a:gd name="T73" fmla="*/ 964765118 h 539"/>
                  <a:gd name="T74" fmla="*/ 2147483647 w 1354"/>
                  <a:gd name="T75" fmla="*/ 890366410 h 539"/>
                  <a:gd name="T76" fmla="*/ 2147483647 w 1354"/>
                  <a:gd name="T77" fmla="*/ 822227347 h 539"/>
                  <a:gd name="T78" fmla="*/ 2147483647 w 1354"/>
                  <a:gd name="T79" fmla="*/ 756101228 h 539"/>
                  <a:gd name="T80" fmla="*/ 2147483647 w 1354"/>
                  <a:gd name="T81" fmla="*/ 694977027 h 539"/>
                  <a:gd name="T82" fmla="*/ 2147483647 w 1354"/>
                  <a:gd name="T83" fmla="*/ 641677024 h 539"/>
                  <a:gd name="T84" fmla="*/ 2147483647 w 1354"/>
                  <a:gd name="T85" fmla="*/ 587223177 h 539"/>
                  <a:gd name="T86" fmla="*/ 2147483647 w 1354"/>
                  <a:gd name="T87" fmla="*/ 545553406 h 539"/>
                  <a:gd name="T88" fmla="*/ 2147483647 w 1354"/>
                  <a:gd name="T89" fmla="*/ 507210355 h 539"/>
                  <a:gd name="T90" fmla="*/ 2147483647 w 1354"/>
                  <a:gd name="T91" fmla="*/ 476824013 h 539"/>
                  <a:gd name="T92" fmla="*/ 2147483647 w 1354"/>
                  <a:gd name="T93" fmla="*/ 456883018 h 539"/>
                  <a:gd name="T94" fmla="*/ 2147483647 w 1354"/>
                  <a:gd name="T95" fmla="*/ 441651373 h 539"/>
                  <a:gd name="T96" fmla="*/ 2147483647 w 1354"/>
                  <a:gd name="T97" fmla="*/ 441651373 h 539"/>
                  <a:gd name="T98" fmla="*/ 2147483647 w 1354"/>
                  <a:gd name="T99" fmla="*/ 446287521 h 539"/>
                  <a:gd name="T100" fmla="*/ 2147483647 w 1354"/>
                  <a:gd name="T101" fmla="*/ 464094535 h 539"/>
                  <a:gd name="T102" fmla="*/ 2147483647 w 1354"/>
                  <a:gd name="T103" fmla="*/ 495027237 h 539"/>
                  <a:gd name="T104" fmla="*/ 2147483647 w 1354"/>
                  <a:gd name="T105" fmla="*/ 534241105 h 539"/>
                  <a:gd name="T106" fmla="*/ 2147483647 w 1354"/>
                  <a:gd name="T107" fmla="*/ 587223177 h 539"/>
                  <a:gd name="T108" fmla="*/ 2147483647 w 1354"/>
                  <a:gd name="T109" fmla="*/ 656833051 h 539"/>
                  <a:gd name="T110" fmla="*/ 2147483647 w 1354"/>
                  <a:gd name="T111" fmla="*/ 738317165 h 539"/>
                  <a:gd name="T112" fmla="*/ 2147483647 w 1354"/>
                  <a:gd name="T113" fmla="*/ 833486014 h 539"/>
                  <a:gd name="T114" fmla="*/ 2147483647 w 1354"/>
                  <a:gd name="T115" fmla="*/ 940696285 h 539"/>
                  <a:gd name="T116" fmla="*/ 2147483647 w 1354"/>
                  <a:gd name="T117" fmla="*/ 1071992060 h 539"/>
                  <a:gd name="T118" fmla="*/ 2147483647 w 1354"/>
                  <a:gd name="T119" fmla="*/ 1213516593 h 53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354"/>
                  <a:gd name="T181" fmla="*/ 0 h 539"/>
                  <a:gd name="T182" fmla="*/ 1354 w 1354"/>
                  <a:gd name="T183" fmla="*/ 539 h 53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354" h="539">
                    <a:moveTo>
                      <a:pt x="0" y="0"/>
                    </a:moveTo>
                    <a:lnTo>
                      <a:pt x="5" y="14"/>
                    </a:lnTo>
                    <a:lnTo>
                      <a:pt x="9" y="27"/>
                    </a:lnTo>
                    <a:lnTo>
                      <a:pt x="14" y="41"/>
                    </a:lnTo>
                    <a:lnTo>
                      <a:pt x="18" y="54"/>
                    </a:lnTo>
                    <a:lnTo>
                      <a:pt x="23" y="68"/>
                    </a:lnTo>
                    <a:lnTo>
                      <a:pt x="27" y="80"/>
                    </a:lnTo>
                    <a:lnTo>
                      <a:pt x="32" y="93"/>
                    </a:lnTo>
                    <a:lnTo>
                      <a:pt x="37" y="106"/>
                    </a:lnTo>
                    <a:lnTo>
                      <a:pt x="41" y="118"/>
                    </a:lnTo>
                    <a:lnTo>
                      <a:pt x="46" y="130"/>
                    </a:lnTo>
                    <a:lnTo>
                      <a:pt x="50" y="142"/>
                    </a:lnTo>
                    <a:lnTo>
                      <a:pt x="55" y="153"/>
                    </a:lnTo>
                    <a:lnTo>
                      <a:pt x="59" y="165"/>
                    </a:lnTo>
                    <a:lnTo>
                      <a:pt x="64" y="176"/>
                    </a:lnTo>
                    <a:lnTo>
                      <a:pt x="68" y="187"/>
                    </a:lnTo>
                    <a:lnTo>
                      <a:pt x="73" y="198"/>
                    </a:lnTo>
                    <a:lnTo>
                      <a:pt x="77" y="209"/>
                    </a:lnTo>
                    <a:lnTo>
                      <a:pt x="82" y="219"/>
                    </a:lnTo>
                    <a:lnTo>
                      <a:pt x="86" y="229"/>
                    </a:lnTo>
                    <a:lnTo>
                      <a:pt x="91" y="239"/>
                    </a:lnTo>
                    <a:lnTo>
                      <a:pt x="95" y="249"/>
                    </a:lnTo>
                    <a:lnTo>
                      <a:pt x="100" y="259"/>
                    </a:lnTo>
                    <a:lnTo>
                      <a:pt x="104" y="268"/>
                    </a:lnTo>
                    <a:lnTo>
                      <a:pt x="109" y="278"/>
                    </a:lnTo>
                    <a:lnTo>
                      <a:pt x="114" y="287"/>
                    </a:lnTo>
                    <a:lnTo>
                      <a:pt x="118" y="296"/>
                    </a:lnTo>
                    <a:lnTo>
                      <a:pt x="123" y="305"/>
                    </a:lnTo>
                    <a:lnTo>
                      <a:pt x="127" y="313"/>
                    </a:lnTo>
                    <a:lnTo>
                      <a:pt x="132" y="321"/>
                    </a:lnTo>
                    <a:lnTo>
                      <a:pt x="136" y="330"/>
                    </a:lnTo>
                    <a:lnTo>
                      <a:pt x="141" y="338"/>
                    </a:lnTo>
                    <a:lnTo>
                      <a:pt x="145" y="345"/>
                    </a:lnTo>
                    <a:lnTo>
                      <a:pt x="150" y="353"/>
                    </a:lnTo>
                    <a:lnTo>
                      <a:pt x="154" y="361"/>
                    </a:lnTo>
                    <a:lnTo>
                      <a:pt x="159" y="368"/>
                    </a:lnTo>
                    <a:lnTo>
                      <a:pt x="163" y="375"/>
                    </a:lnTo>
                    <a:lnTo>
                      <a:pt x="168" y="382"/>
                    </a:lnTo>
                    <a:lnTo>
                      <a:pt x="172" y="389"/>
                    </a:lnTo>
                    <a:lnTo>
                      <a:pt x="177" y="395"/>
                    </a:lnTo>
                    <a:lnTo>
                      <a:pt x="181" y="402"/>
                    </a:lnTo>
                    <a:lnTo>
                      <a:pt x="186" y="408"/>
                    </a:lnTo>
                    <a:lnTo>
                      <a:pt x="190" y="414"/>
                    </a:lnTo>
                    <a:lnTo>
                      <a:pt x="195" y="420"/>
                    </a:lnTo>
                    <a:lnTo>
                      <a:pt x="200" y="426"/>
                    </a:lnTo>
                    <a:lnTo>
                      <a:pt x="204" y="431"/>
                    </a:lnTo>
                    <a:lnTo>
                      <a:pt x="209" y="437"/>
                    </a:lnTo>
                    <a:lnTo>
                      <a:pt x="213" y="442"/>
                    </a:lnTo>
                    <a:lnTo>
                      <a:pt x="218" y="447"/>
                    </a:lnTo>
                    <a:lnTo>
                      <a:pt x="222" y="452"/>
                    </a:lnTo>
                    <a:lnTo>
                      <a:pt x="227" y="457"/>
                    </a:lnTo>
                    <a:lnTo>
                      <a:pt x="231" y="462"/>
                    </a:lnTo>
                    <a:lnTo>
                      <a:pt x="236" y="466"/>
                    </a:lnTo>
                    <a:lnTo>
                      <a:pt x="240" y="471"/>
                    </a:lnTo>
                    <a:lnTo>
                      <a:pt x="245" y="475"/>
                    </a:lnTo>
                    <a:lnTo>
                      <a:pt x="249" y="479"/>
                    </a:lnTo>
                    <a:lnTo>
                      <a:pt x="254" y="483"/>
                    </a:lnTo>
                    <a:lnTo>
                      <a:pt x="258" y="487"/>
                    </a:lnTo>
                    <a:lnTo>
                      <a:pt x="263" y="490"/>
                    </a:lnTo>
                    <a:lnTo>
                      <a:pt x="267" y="494"/>
                    </a:lnTo>
                    <a:lnTo>
                      <a:pt x="272" y="497"/>
                    </a:lnTo>
                    <a:lnTo>
                      <a:pt x="276" y="500"/>
                    </a:lnTo>
                    <a:lnTo>
                      <a:pt x="281" y="504"/>
                    </a:lnTo>
                    <a:lnTo>
                      <a:pt x="286" y="506"/>
                    </a:lnTo>
                    <a:lnTo>
                      <a:pt x="290" y="509"/>
                    </a:lnTo>
                    <a:lnTo>
                      <a:pt x="295" y="512"/>
                    </a:lnTo>
                    <a:lnTo>
                      <a:pt x="299" y="515"/>
                    </a:lnTo>
                    <a:lnTo>
                      <a:pt x="304" y="517"/>
                    </a:lnTo>
                    <a:lnTo>
                      <a:pt x="308" y="519"/>
                    </a:lnTo>
                    <a:lnTo>
                      <a:pt x="313" y="521"/>
                    </a:lnTo>
                    <a:lnTo>
                      <a:pt x="317" y="523"/>
                    </a:lnTo>
                    <a:lnTo>
                      <a:pt x="322" y="525"/>
                    </a:lnTo>
                    <a:lnTo>
                      <a:pt x="326" y="527"/>
                    </a:lnTo>
                    <a:lnTo>
                      <a:pt x="331" y="529"/>
                    </a:lnTo>
                    <a:lnTo>
                      <a:pt x="335" y="530"/>
                    </a:lnTo>
                    <a:lnTo>
                      <a:pt x="340" y="532"/>
                    </a:lnTo>
                    <a:lnTo>
                      <a:pt x="344" y="533"/>
                    </a:lnTo>
                    <a:lnTo>
                      <a:pt x="349" y="534"/>
                    </a:lnTo>
                    <a:lnTo>
                      <a:pt x="353" y="535"/>
                    </a:lnTo>
                    <a:lnTo>
                      <a:pt x="358" y="536"/>
                    </a:lnTo>
                    <a:lnTo>
                      <a:pt x="362" y="537"/>
                    </a:lnTo>
                    <a:lnTo>
                      <a:pt x="367" y="537"/>
                    </a:lnTo>
                    <a:lnTo>
                      <a:pt x="372" y="538"/>
                    </a:lnTo>
                    <a:lnTo>
                      <a:pt x="376" y="538"/>
                    </a:lnTo>
                    <a:lnTo>
                      <a:pt x="381" y="539"/>
                    </a:lnTo>
                    <a:lnTo>
                      <a:pt x="385" y="539"/>
                    </a:lnTo>
                    <a:lnTo>
                      <a:pt x="390" y="539"/>
                    </a:lnTo>
                    <a:lnTo>
                      <a:pt x="394" y="539"/>
                    </a:lnTo>
                    <a:lnTo>
                      <a:pt x="399" y="539"/>
                    </a:lnTo>
                    <a:lnTo>
                      <a:pt x="403" y="539"/>
                    </a:lnTo>
                    <a:lnTo>
                      <a:pt x="408" y="539"/>
                    </a:lnTo>
                    <a:lnTo>
                      <a:pt x="412" y="538"/>
                    </a:lnTo>
                    <a:lnTo>
                      <a:pt x="417" y="538"/>
                    </a:lnTo>
                    <a:lnTo>
                      <a:pt x="421" y="537"/>
                    </a:lnTo>
                    <a:lnTo>
                      <a:pt x="426" y="537"/>
                    </a:lnTo>
                    <a:lnTo>
                      <a:pt x="430" y="536"/>
                    </a:lnTo>
                    <a:lnTo>
                      <a:pt x="435" y="535"/>
                    </a:lnTo>
                    <a:lnTo>
                      <a:pt x="439" y="534"/>
                    </a:lnTo>
                    <a:lnTo>
                      <a:pt x="444" y="533"/>
                    </a:lnTo>
                    <a:lnTo>
                      <a:pt x="448" y="532"/>
                    </a:lnTo>
                    <a:lnTo>
                      <a:pt x="453" y="531"/>
                    </a:lnTo>
                    <a:lnTo>
                      <a:pt x="458" y="530"/>
                    </a:lnTo>
                    <a:lnTo>
                      <a:pt x="462" y="528"/>
                    </a:lnTo>
                    <a:lnTo>
                      <a:pt x="467" y="527"/>
                    </a:lnTo>
                    <a:lnTo>
                      <a:pt x="471" y="525"/>
                    </a:lnTo>
                    <a:lnTo>
                      <a:pt x="476" y="523"/>
                    </a:lnTo>
                    <a:lnTo>
                      <a:pt x="480" y="522"/>
                    </a:lnTo>
                    <a:lnTo>
                      <a:pt x="485" y="520"/>
                    </a:lnTo>
                    <a:lnTo>
                      <a:pt x="489" y="518"/>
                    </a:lnTo>
                    <a:lnTo>
                      <a:pt x="494" y="516"/>
                    </a:lnTo>
                    <a:lnTo>
                      <a:pt x="498" y="514"/>
                    </a:lnTo>
                    <a:lnTo>
                      <a:pt x="503" y="512"/>
                    </a:lnTo>
                    <a:lnTo>
                      <a:pt x="507" y="510"/>
                    </a:lnTo>
                    <a:lnTo>
                      <a:pt x="512" y="508"/>
                    </a:lnTo>
                    <a:lnTo>
                      <a:pt x="516" y="505"/>
                    </a:lnTo>
                    <a:lnTo>
                      <a:pt x="521" y="503"/>
                    </a:lnTo>
                    <a:lnTo>
                      <a:pt x="525" y="501"/>
                    </a:lnTo>
                    <a:lnTo>
                      <a:pt x="530" y="498"/>
                    </a:lnTo>
                    <a:lnTo>
                      <a:pt x="534" y="495"/>
                    </a:lnTo>
                    <a:lnTo>
                      <a:pt x="539" y="493"/>
                    </a:lnTo>
                    <a:lnTo>
                      <a:pt x="544" y="490"/>
                    </a:lnTo>
                    <a:lnTo>
                      <a:pt x="548" y="487"/>
                    </a:lnTo>
                    <a:lnTo>
                      <a:pt x="553" y="485"/>
                    </a:lnTo>
                    <a:lnTo>
                      <a:pt x="557" y="482"/>
                    </a:lnTo>
                    <a:lnTo>
                      <a:pt x="562" y="479"/>
                    </a:lnTo>
                    <a:lnTo>
                      <a:pt x="566" y="476"/>
                    </a:lnTo>
                    <a:lnTo>
                      <a:pt x="571" y="473"/>
                    </a:lnTo>
                    <a:lnTo>
                      <a:pt x="575" y="470"/>
                    </a:lnTo>
                    <a:lnTo>
                      <a:pt x="580" y="467"/>
                    </a:lnTo>
                    <a:lnTo>
                      <a:pt x="584" y="463"/>
                    </a:lnTo>
                    <a:lnTo>
                      <a:pt x="589" y="460"/>
                    </a:lnTo>
                    <a:lnTo>
                      <a:pt x="593" y="457"/>
                    </a:lnTo>
                    <a:lnTo>
                      <a:pt x="598" y="454"/>
                    </a:lnTo>
                    <a:lnTo>
                      <a:pt x="602" y="450"/>
                    </a:lnTo>
                    <a:lnTo>
                      <a:pt x="607" y="447"/>
                    </a:lnTo>
                    <a:lnTo>
                      <a:pt x="611" y="443"/>
                    </a:lnTo>
                    <a:lnTo>
                      <a:pt x="616" y="440"/>
                    </a:lnTo>
                    <a:lnTo>
                      <a:pt x="621" y="436"/>
                    </a:lnTo>
                    <a:lnTo>
                      <a:pt x="625" y="433"/>
                    </a:lnTo>
                    <a:lnTo>
                      <a:pt x="630" y="429"/>
                    </a:lnTo>
                    <a:lnTo>
                      <a:pt x="634" y="425"/>
                    </a:lnTo>
                    <a:lnTo>
                      <a:pt x="639" y="422"/>
                    </a:lnTo>
                    <a:lnTo>
                      <a:pt x="643" y="418"/>
                    </a:lnTo>
                    <a:lnTo>
                      <a:pt x="648" y="414"/>
                    </a:lnTo>
                    <a:lnTo>
                      <a:pt x="652" y="411"/>
                    </a:lnTo>
                    <a:lnTo>
                      <a:pt x="657" y="407"/>
                    </a:lnTo>
                    <a:lnTo>
                      <a:pt x="661" y="403"/>
                    </a:lnTo>
                    <a:lnTo>
                      <a:pt x="666" y="399"/>
                    </a:lnTo>
                    <a:lnTo>
                      <a:pt x="670" y="395"/>
                    </a:lnTo>
                    <a:lnTo>
                      <a:pt x="675" y="391"/>
                    </a:lnTo>
                    <a:lnTo>
                      <a:pt x="679" y="387"/>
                    </a:lnTo>
                    <a:lnTo>
                      <a:pt x="684" y="384"/>
                    </a:lnTo>
                    <a:lnTo>
                      <a:pt x="688" y="380"/>
                    </a:lnTo>
                    <a:lnTo>
                      <a:pt x="693" y="376"/>
                    </a:lnTo>
                    <a:lnTo>
                      <a:pt x="697" y="372"/>
                    </a:lnTo>
                    <a:lnTo>
                      <a:pt x="702" y="368"/>
                    </a:lnTo>
                    <a:lnTo>
                      <a:pt x="707" y="364"/>
                    </a:lnTo>
                    <a:lnTo>
                      <a:pt x="711" y="360"/>
                    </a:lnTo>
                    <a:lnTo>
                      <a:pt x="716" y="356"/>
                    </a:lnTo>
                    <a:lnTo>
                      <a:pt x="720" y="351"/>
                    </a:lnTo>
                    <a:lnTo>
                      <a:pt x="725" y="347"/>
                    </a:lnTo>
                    <a:lnTo>
                      <a:pt x="729" y="343"/>
                    </a:lnTo>
                    <a:lnTo>
                      <a:pt x="734" y="339"/>
                    </a:lnTo>
                    <a:lnTo>
                      <a:pt x="738" y="335"/>
                    </a:lnTo>
                    <a:lnTo>
                      <a:pt x="743" y="331"/>
                    </a:lnTo>
                    <a:lnTo>
                      <a:pt x="747" y="327"/>
                    </a:lnTo>
                    <a:lnTo>
                      <a:pt x="752" y="323"/>
                    </a:lnTo>
                    <a:lnTo>
                      <a:pt x="756" y="319"/>
                    </a:lnTo>
                    <a:lnTo>
                      <a:pt x="761" y="315"/>
                    </a:lnTo>
                    <a:lnTo>
                      <a:pt x="765" y="311"/>
                    </a:lnTo>
                    <a:lnTo>
                      <a:pt x="770" y="307"/>
                    </a:lnTo>
                    <a:lnTo>
                      <a:pt x="774" y="303"/>
                    </a:lnTo>
                    <a:lnTo>
                      <a:pt x="779" y="299"/>
                    </a:lnTo>
                    <a:lnTo>
                      <a:pt x="783" y="295"/>
                    </a:lnTo>
                    <a:lnTo>
                      <a:pt x="788" y="291"/>
                    </a:lnTo>
                    <a:lnTo>
                      <a:pt x="793" y="287"/>
                    </a:lnTo>
                    <a:lnTo>
                      <a:pt x="797" y="283"/>
                    </a:lnTo>
                    <a:lnTo>
                      <a:pt x="802" y="279"/>
                    </a:lnTo>
                    <a:lnTo>
                      <a:pt x="806" y="275"/>
                    </a:lnTo>
                    <a:lnTo>
                      <a:pt x="811" y="271"/>
                    </a:lnTo>
                    <a:lnTo>
                      <a:pt x="815" y="267"/>
                    </a:lnTo>
                    <a:lnTo>
                      <a:pt x="820" y="263"/>
                    </a:lnTo>
                    <a:lnTo>
                      <a:pt x="824" y="259"/>
                    </a:lnTo>
                    <a:lnTo>
                      <a:pt x="829" y="255"/>
                    </a:lnTo>
                    <a:lnTo>
                      <a:pt x="833" y="251"/>
                    </a:lnTo>
                    <a:lnTo>
                      <a:pt x="838" y="247"/>
                    </a:lnTo>
                    <a:lnTo>
                      <a:pt x="842" y="244"/>
                    </a:lnTo>
                    <a:lnTo>
                      <a:pt x="847" y="240"/>
                    </a:lnTo>
                    <a:lnTo>
                      <a:pt x="851" y="236"/>
                    </a:lnTo>
                    <a:lnTo>
                      <a:pt x="856" y="232"/>
                    </a:lnTo>
                    <a:lnTo>
                      <a:pt x="860" y="229"/>
                    </a:lnTo>
                    <a:lnTo>
                      <a:pt x="865" y="225"/>
                    </a:lnTo>
                    <a:lnTo>
                      <a:pt x="869" y="221"/>
                    </a:lnTo>
                    <a:lnTo>
                      <a:pt x="874" y="218"/>
                    </a:lnTo>
                    <a:lnTo>
                      <a:pt x="879" y="214"/>
                    </a:lnTo>
                    <a:lnTo>
                      <a:pt x="883" y="211"/>
                    </a:lnTo>
                    <a:lnTo>
                      <a:pt x="888" y="207"/>
                    </a:lnTo>
                    <a:lnTo>
                      <a:pt x="892" y="204"/>
                    </a:lnTo>
                    <a:lnTo>
                      <a:pt x="897" y="201"/>
                    </a:lnTo>
                    <a:lnTo>
                      <a:pt x="901" y="197"/>
                    </a:lnTo>
                    <a:lnTo>
                      <a:pt x="906" y="194"/>
                    </a:lnTo>
                    <a:lnTo>
                      <a:pt x="910" y="191"/>
                    </a:lnTo>
                    <a:lnTo>
                      <a:pt x="915" y="188"/>
                    </a:lnTo>
                    <a:lnTo>
                      <a:pt x="919" y="184"/>
                    </a:lnTo>
                    <a:lnTo>
                      <a:pt x="924" y="181"/>
                    </a:lnTo>
                    <a:lnTo>
                      <a:pt x="928" y="178"/>
                    </a:lnTo>
                    <a:lnTo>
                      <a:pt x="933" y="175"/>
                    </a:lnTo>
                    <a:lnTo>
                      <a:pt x="937" y="172"/>
                    </a:lnTo>
                    <a:lnTo>
                      <a:pt x="942" y="169"/>
                    </a:lnTo>
                    <a:lnTo>
                      <a:pt x="946" y="167"/>
                    </a:lnTo>
                    <a:lnTo>
                      <a:pt x="951" y="164"/>
                    </a:lnTo>
                    <a:lnTo>
                      <a:pt x="956" y="161"/>
                    </a:lnTo>
                    <a:lnTo>
                      <a:pt x="960" y="159"/>
                    </a:lnTo>
                    <a:lnTo>
                      <a:pt x="965" y="156"/>
                    </a:lnTo>
                    <a:lnTo>
                      <a:pt x="969" y="153"/>
                    </a:lnTo>
                    <a:lnTo>
                      <a:pt x="974" y="151"/>
                    </a:lnTo>
                    <a:lnTo>
                      <a:pt x="978" y="149"/>
                    </a:lnTo>
                    <a:lnTo>
                      <a:pt x="983" y="146"/>
                    </a:lnTo>
                    <a:lnTo>
                      <a:pt x="987" y="144"/>
                    </a:lnTo>
                    <a:lnTo>
                      <a:pt x="992" y="142"/>
                    </a:lnTo>
                    <a:lnTo>
                      <a:pt x="996" y="140"/>
                    </a:lnTo>
                    <a:lnTo>
                      <a:pt x="1001" y="138"/>
                    </a:lnTo>
                    <a:lnTo>
                      <a:pt x="1005" y="136"/>
                    </a:lnTo>
                    <a:lnTo>
                      <a:pt x="1010" y="134"/>
                    </a:lnTo>
                    <a:lnTo>
                      <a:pt x="1014" y="132"/>
                    </a:lnTo>
                    <a:lnTo>
                      <a:pt x="1019" y="130"/>
                    </a:lnTo>
                    <a:lnTo>
                      <a:pt x="1023" y="129"/>
                    </a:lnTo>
                    <a:lnTo>
                      <a:pt x="1028" y="127"/>
                    </a:lnTo>
                    <a:lnTo>
                      <a:pt x="1032" y="126"/>
                    </a:lnTo>
                    <a:lnTo>
                      <a:pt x="1037" y="124"/>
                    </a:lnTo>
                    <a:lnTo>
                      <a:pt x="1042" y="123"/>
                    </a:lnTo>
                    <a:lnTo>
                      <a:pt x="1046" y="122"/>
                    </a:lnTo>
                    <a:lnTo>
                      <a:pt x="1051" y="121"/>
                    </a:lnTo>
                    <a:lnTo>
                      <a:pt x="1055" y="120"/>
                    </a:lnTo>
                    <a:lnTo>
                      <a:pt x="1060" y="119"/>
                    </a:lnTo>
                    <a:lnTo>
                      <a:pt x="1064" y="118"/>
                    </a:lnTo>
                    <a:lnTo>
                      <a:pt x="1069" y="117"/>
                    </a:lnTo>
                    <a:lnTo>
                      <a:pt x="1073" y="117"/>
                    </a:lnTo>
                    <a:lnTo>
                      <a:pt x="1078" y="116"/>
                    </a:lnTo>
                    <a:lnTo>
                      <a:pt x="1082" y="115"/>
                    </a:lnTo>
                    <a:lnTo>
                      <a:pt x="1087" y="115"/>
                    </a:lnTo>
                    <a:lnTo>
                      <a:pt x="1091" y="115"/>
                    </a:lnTo>
                    <a:lnTo>
                      <a:pt x="1096" y="115"/>
                    </a:lnTo>
                    <a:lnTo>
                      <a:pt x="1100" y="115"/>
                    </a:lnTo>
                    <a:lnTo>
                      <a:pt x="1105" y="115"/>
                    </a:lnTo>
                    <a:lnTo>
                      <a:pt x="1109" y="115"/>
                    </a:lnTo>
                    <a:lnTo>
                      <a:pt x="1114" y="115"/>
                    </a:lnTo>
                    <a:lnTo>
                      <a:pt x="1118" y="115"/>
                    </a:lnTo>
                    <a:lnTo>
                      <a:pt x="1123" y="116"/>
                    </a:lnTo>
                    <a:lnTo>
                      <a:pt x="1128" y="116"/>
                    </a:lnTo>
                    <a:lnTo>
                      <a:pt x="1132" y="117"/>
                    </a:lnTo>
                    <a:lnTo>
                      <a:pt x="1137" y="118"/>
                    </a:lnTo>
                    <a:lnTo>
                      <a:pt x="1141" y="119"/>
                    </a:lnTo>
                    <a:lnTo>
                      <a:pt x="1146" y="120"/>
                    </a:lnTo>
                    <a:lnTo>
                      <a:pt x="1150" y="121"/>
                    </a:lnTo>
                    <a:lnTo>
                      <a:pt x="1155" y="122"/>
                    </a:lnTo>
                    <a:lnTo>
                      <a:pt x="1159" y="124"/>
                    </a:lnTo>
                    <a:lnTo>
                      <a:pt x="1164" y="125"/>
                    </a:lnTo>
                    <a:lnTo>
                      <a:pt x="1168" y="127"/>
                    </a:lnTo>
                    <a:lnTo>
                      <a:pt x="1173" y="129"/>
                    </a:lnTo>
                    <a:lnTo>
                      <a:pt x="1177" y="130"/>
                    </a:lnTo>
                    <a:lnTo>
                      <a:pt x="1182" y="132"/>
                    </a:lnTo>
                    <a:lnTo>
                      <a:pt x="1186" y="135"/>
                    </a:lnTo>
                    <a:lnTo>
                      <a:pt x="1191" y="137"/>
                    </a:lnTo>
                    <a:lnTo>
                      <a:pt x="1195" y="139"/>
                    </a:lnTo>
                    <a:lnTo>
                      <a:pt x="1200" y="142"/>
                    </a:lnTo>
                    <a:lnTo>
                      <a:pt x="1204" y="144"/>
                    </a:lnTo>
                    <a:lnTo>
                      <a:pt x="1209" y="147"/>
                    </a:lnTo>
                    <a:lnTo>
                      <a:pt x="1214" y="150"/>
                    </a:lnTo>
                    <a:lnTo>
                      <a:pt x="1218" y="153"/>
                    </a:lnTo>
                    <a:lnTo>
                      <a:pt x="1223" y="156"/>
                    </a:lnTo>
                    <a:lnTo>
                      <a:pt x="1227" y="160"/>
                    </a:lnTo>
                    <a:lnTo>
                      <a:pt x="1232" y="163"/>
                    </a:lnTo>
                    <a:lnTo>
                      <a:pt x="1236" y="167"/>
                    </a:lnTo>
                    <a:lnTo>
                      <a:pt x="1241" y="171"/>
                    </a:lnTo>
                    <a:lnTo>
                      <a:pt x="1245" y="175"/>
                    </a:lnTo>
                    <a:lnTo>
                      <a:pt x="1250" y="179"/>
                    </a:lnTo>
                    <a:lnTo>
                      <a:pt x="1254" y="183"/>
                    </a:lnTo>
                    <a:lnTo>
                      <a:pt x="1259" y="187"/>
                    </a:lnTo>
                    <a:lnTo>
                      <a:pt x="1263" y="192"/>
                    </a:lnTo>
                    <a:lnTo>
                      <a:pt x="1268" y="196"/>
                    </a:lnTo>
                    <a:lnTo>
                      <a:pt x="1272" y="201"/>
                    </a:lnTo>
                    <a:lnTo>
                      <a:pt x="1277" y="206"/>
                    </a:lnTo>
                    <a:lnTo>
                      <a:pt x="1281" y="211"/>
                    </a:lnTo>
                    <a:lnTo>
                      <a:pt x="1286" y="217"/>
                    </a:lnTo>
                    <a:lnTo>
                      <a:pt x="1290" y="222"/>
                    </a:lnTo>
                    <a:lnTo>
                      <a:pt x="1295" y="228"/>
                    </a:lnTo>
                    <a:lnTo>
                      <a:pt x="1300" y="233"/>
                    </a:lnTo>
                    <a:lnTo>
                      <a:pt x="1304" y="239"/>
                    </a:lnTo>
                    <a:lnTo>
                      <a:pt x="1309" y="245"/>
                    </a:lnTo>
                    <a:lnTo>
                      <a:pt x="1313" y="252"/>
                    </a:lnTo>
                    <a:lnTo>
                      <a:pt x="1318" y="258"/>
                    </a:lnTo>
                    <a:lnTo>
                      <a:pt x="1322" y="265"/>
                    </a:lnTo>
                    <a:lnTo>
                      <a:pt x="1327" y="272"/>
                    </a:lnTo>
                    <a:lnTo>
                      <a:pt x="1331" y="279"/>
                    </a:lnTo>
                    <a:lnTo>
                      <a:pt x="1336" y="286"/>
                    </a:lnTo>
                    <a:lnTo>
                      <a:pt x="1340" y="293"/>
                    </a:lnTo>
                    <a:lnTo>
                      <a:pt x="1345" y="300"/>
                    </a:lnTo>
                    <a:lnTo>
                      <a:pt x="1349" y="308"/>
                    </a:lnTo>
                    <a:lnTo>
                      <a:pt x="1354" y="316"/>
                    </a:lnTo>
                  </a:path>
                </a:pathLst>
              </a:cu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46" name="Line 15"/>
              <p:cNvSpPr>
                <a:spLocks noChangeShapeType="1"/>
              </p:cNvSpPr>
              <p:nvPr/>
            </p:nvSpPr>
            <p:spPr bwMode="auto">
              <a:xfrm>
                <a:off x="1174" y="997"/>
                <a:ext cx="2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47" name="Line 16"/>
              <p:cNvSpPr>
                <a:spLocks noChangeShapeType="1"/>
              </p:cNvSpPr>
              <p:nvPr/>
            </p:nvSpPr>
            <p:spPr bwMode="auto">
              <a:xfrm>
                <a:off x="1185" y="1050"/>
                <a:ext cx="2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48" name="Line 17"/>
              <p:cNvSpPr>
                <a:spLocks noChangeShapeType="1"/>
              </p:cNvSpPr>
              <p:nvPr/>
            </p:nvSpPr>
            <p:spPr bwMode="auto">
              <a:xfrm>
                <a:off x="1198" y="1099"/>
                <a:ext cx="1" cy="6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49" name="Line 18"/>
              <p:cNvSpPr>
                <a:spLocks noChangeShapeType="1"/>
              </p:cNvSpPr>
              <p:nvPr/>
            </p:nvSpPr>
            <p:spPr bwMode="auto">
              <a:xfrm>
                <a:off x="1209" y="1151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50" name="Line 19"/>
              <p:cNvSpPr>
                <a:spLocks noChangeShapeType="1"/>
              </p:cNvSpPr>
              <p:nvPr/>
            </p:nvSpPr>
            <p:spPr bwMode="auto">
              <a:xfrm>
                <a:off x="1220" y="1204"/>
                <a:ext cx="1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51" name="Line 20"/>
              <p:cNvSpPr>
                <a:spLocks noChangeShapeType="1"/>
              </p:cNvSpPr>
              <p:nvPr/>
            </p:nvSpPr>
            <p:spPr bwMode="auto">
              <a:xfrm>
                <a:off x="1231" y="1256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52" name="Line 21"/>
              <p:cNvSpPr>
                <a:spLocks noChangeShapeType="1"/>
              </p:cNvSpPr>
              <p:nvPr/>
            </p:nvSpPr>
            <p:spPr bwMode="auto">
              <a:xfrm>
                <a:off x="1242" y="1305"/>
                <a:ext cx="3" cy="6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53" name="Line 22"/>
              <p:cNvSpPr>
                <a:spLocks noChangeShapeType="1"/>
              </p:cNvSpPr>
              <p:nvPr/>
            </p:nvSpPr>
            <p:spPr bwMode="auto">
              <a:xfrm>
                <a:off x="1253" y="1357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54" name="Line 23"/>
              <p:cNvSpPr>
                <a:spLocks noChangeShapeType="1"/>
              </p:cNvSpPr>
              <p:nvPr/>
            </p:nvSpPr>
            <p:spPr bwMode="auto">
              <a:xfrm>
                <a:off x="1267" y="1410"/>
                <a:ext cx="1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55" name="Line 24"/>
              <p:cNvSpPr>
                <a:spLocks noChangeShapeType="1"/>
              </p:cNvSpPr>
              <p:nvPr/>
            </p:nvSpPr>
            <p:spPr bwMode="auto">
              <a:xfrm>
                <a:off x="1278" y="1459"/>
                <a:ext cx="1" cy="6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56" name="Line 25"/>
              <p:cNvSpPr>
                <a:spLocks noChangeShapeType="1"/>
              </p:cNvSpPr>
              <p:nvPr/>
            </p:nvSpPr>
            <p:spPr bwMode="auto">
              <a:xfrm>
                <a:off x="1289" y="1511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57" name="Line 26"/>
              <p:cNvSpPr>
                <a:spLocks noChangeShapeType="1"/>
              </p:cNvSpPr>
              <p:nvPr/>
            </p:nvSpPr>
            <p:spPr bwMode="auto">
              <a:xfrm>
                <a:off x="1300" y="1563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58" name="Line 27"/>
              <p:cNvSpPr>
                <a:spLocks noChangeShapeType="1"/>
              </p:cNvSpPr>
              <p:nvPr/>
            </p:nvSpPr>
            <p:spPr bwMode="auto">
              <a:xfrm>
                <a:off x="1311" y="1616"/>
                <a:ext cx="3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59" name="Line 28"/>
              <p:cNvSpPr>
                <a:spLocks noChangeShapeType="1"/>
              </p:cNvSpPr>
              <p:nvPr/>
            </p:nvSpPr>
            <p:spPr bwMode="auto">
              <a:xfrm>
                <a:off x="1325" y="1665"/>
                <a:ext cx="1" cy="6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60" name="Line 29"/>
              <p:cNvSpPr>
                <a:spLocks noChangeShapeType="1"/>
              </p:cNvSpPr>
              <p:nvPr/>
            </p:nvSpPr>
            <p:spPr bwMode="auto">
              <a:xfrm>
                <a:off x="1336" y="1717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61" name="Line 30"/>
              <p:cNvSpPr>
                <a:spLocks noChangeShapeType="1"/>
              </p:cNvSpPr>
              <p:nvPr/>
            </p:nvSpPr>
            <p:spPr bwMode="auto">
              <a:xfrm>
                <a:off x="1347" y="1770"/>
                <a:ext cx="1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62" name="Line 31"/>
              <p:cNvSpPr>
                <a:spLocks noChangeShapeType="1"/>
              </p:cNvSpPr>
              <p:nvPr/>
            </p:nvSpPr>
            <p:spPr bwMode="auto">
              <a:xfrm>
                <a:off x="1358" y="1822"/>
                <a:ext cx="1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63" name="Line 32"/>
              <p:cNvSpPr>
                <a:spLocks noChangeShapeType="1"/>
              </p:cNvSpPr>
              <p:nvPr/>
            </p:nvSpPr>
            <p:spPr bwMode="auto">
              <a:xfrm>
                <a:off x="1369" y="1871"/>
                <a:ext cx="2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64" name="Line 33"/>
              <p:cNvSpPr>
                <a:spLocks noChangeShapeType="1"/>
              </p:cNvSpPr>
              <p:nvPr/>
            </p:nvSpPr>
            <p:spPr bwMode="auto">
              <a:xfrm>
                <a:off x="1380" y="1923"/>
                <a:ext cx="2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65" name="Line 34"/>
              <p:cNvSpPr>
                <a:spLocks noChangeShapeType="1"/>
              </p:cNvSpPr>
              <p:nvPr/>
            </p:nvSpPr>
            <p:spPr bwMode="auto">
              <a:xfrm>
                <a:off x="1393" y="1976"/>
                <a:ext cx="1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66" name="Line 35"/>
              <p:cNvSpPr>
                <a:spLocks noChangeShapeType="1"/>
              </p:cNvSpPr>
              <p:nvPr/>
            </p:nvSpPr>
            <p:spPr bwMode="auto">
              <a:xfrm>
                <a:off x="1404" y="2025"/>
                <a:ext cx="1" cy="6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67" name="Line 36"/>
              <p:cNvSpPr>
                <a:spLocks noChangeShapeType="1"/>
              </p:cNvSpPr>
              <p:nvPr/>
            </p:nvSpPr>
            <p:spPr bwMode="auto">
              <a:xfrm>
                <a:off x="1415" y="2077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68" name="Line 37"/>
              <p:cNvSpPr>
                <a:spLocks noChangeShapeType="1"/>
              </p:cNvSpPr>
              <p:nvPr/>
            </p:nvSpPr>
            <p:spPr bwMode="auto">
              <a:xfrm>
                <a:off x="1426" y="2129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69" name="Line 38"/>
              <p:cNvSpPr>
                <a:spLocks noChangeShapeType="1"/>
              </p:cNvSpPr>
              <p:nvPr/>
            </p:nvSpPr>
            <p:spPr bwMode="auto">
              <a:xfrm>
                <a:off x="1437" y="2182"/>
                <a:ext cx="3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70" name="Line 39"/>
              <p:cNvSpPr>
                <a:spLocks noChangeShapeType="1"/>
              </p:cNvSpPr>
              <p:nvPr/>
            </p:nvSpPr>
            <p:spPr bwMode="auto">
              <a:xfrm>
                <a:off x="1451" y="2231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71" name="Line 40"/>
              <p:cNvSpPr>
                <a:spLocks noChangeShapeType="1"/>
              </p:cNvSpPr>
              <p:nvPr/>
            </p:nvSpPr>
            <p:spPr bwMode="auto">
              <a:xfrm>
                <a:off x="1462" y="2283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72" name="Line 41"/>
              <p:cNvSpPr>
                <a:spLocks noChangeShapeType="1"/>
              </p:cNvSpPr>
              <p:nvPr/>
            </p:nvSpPr>
            <p:spPr bwMode="auto">
              <a:xfrm>
                <a:off x="1473" y="2336"/>
                <a:ext cx="1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73" name="Line 42"/>
              <p:cNvSpPr>
                <a:spLocks noChangeShapeType="1"/>
              </p:cNvSpPr>
              <p:nvPr/>
            </p:nvSpPr>
            <p:spPr bwMode="auto">
              <a:xfrm>
                <a:off x="1484" y="2385"/>
                <a:ext cx="1" cy="5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74" name="Line 43"/>
              <p:cNvSpPr>
                <a:spLocks noChangeShapeType="1"/>
              </p:cNvSpPr>
              <p:nvPr/>
            </p:nvSpPr>
            <p:spPr bwMode="auto">
              <a:xfrm>
                <a:off x="1495" y="2437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75" name="Line 44"/>
              <p:cNvSpPr>
                <a:spLocks noChangeShapeType="1"/>
              </p:cNvSpPr>
              <p:nvPr/>
            </p:nvSpPr>
            <p:spPr bwMode="auto">
              <a:xfrm>
                <a:off x="1506" y="2489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76" name="Line 45"/>
              <p:cNvSpPr>
                <a:spLocks noChangeShapeType="1"/>
              </p:cNvSpPr>
              <p:nvPr/>
            </p:nvSpPr>
            <p:spPr bwMode="auto">
              <a:xfrm>
                <a:off x="1520" y="2542"/>
                <a:ext cx="1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77" name="Line 46"/>
              <p:cNvSpPr>
                <a:spLocks noChangeShapeType="1"/>
              </p:cNvSpPr>
              <p:nvPr/>
            </p:nvSpPr>
            <p:spPr bwMode="auto">
              <a:xfrm>
                <a:off x="1531" y="2591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78" name="Line 47"/>
              <p:cNvSpPr>
                <a:spLocks noChangeShapeType="1"/>
              </p:cNvSpPr>
              <p:nvPr/>
            </p:nvSpPr>
            <p:spPr bwMode="auto">
              <a:xfrm>
                <a:off x="1542" y="2643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79" name="Line 48"/>
              <p:cNvSpPr>
                <a:spLocks noChangeShapeType="1"/>
              </p:cNvSpPr>
              <p:nvPr/>
            </p:nvSpPr>
            <p:spPr bwMode="auto">
              <a:xfrm>
                <a:off x="1553" y="2695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80" name="Line 49"/>
              <p:cNvSpPr>
                <a:spLocks noChangeShapeType="1"/>
              </p:cNvSpPr>
              <p:nvPr/>
            </p:nvSpPr>
            <p:spPr bwMode="auto">
              <a:xfrm flipV="1">
                <a:off x="1569" y="2704"/>
                <a:ext cx="3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81" name="Line 50"/>
              <p:cNvSpPr>
                <a:spLocks noChangeShapeType="1"/>
              </p:cNvSpPr>
              <p:nvPr/>
            </p:nvSpPr>
            <p:spPr bwMode="auto">
              <a:xfrm flipV="1">
                <a:off x="1597" y="2657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82" name="Line 51"/>
              <p:cNvSpPr>
                <a:spLocks noChangeShapeType="1"/>
              </p:cNvSpPr>
              <p:nvPr/>
            </p:nvSpPr>
            <p:spPr bwMode="auto">
              <a:xfrm flipV="1">
                <a:off x="1621" y="2610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83" name="Line 52"/>
              <p:cNvSpPr>
                <a:spLocks noChangeShapeType="1"/>
              </p:cNvSpPr>
              <p:nvPr/>
            </p:nvSpPr>
            <p:spPr bwMode="auto">
              <a:xfrm flipV="1">
                <a:off x="1646" y="2564"/>
                <a:ext cx="1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84" name="Line 53"/>
              <p:cNvSpPr>
                <a:spLocks noChangeShapeType="1"/>
              </p:cNvSpPr>
              <p:nvPr/>
            </p:nvSpPr>
            <p:spPr bwMode="auto">
              <a:xfrm flipV="1">
                <a:off x="1671" y="2517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85" name="Line 54"/>
              <p:cNvSpPr>
                <a:spLocks noChangeShapeType="1"/>
              </p:cNvSpPr>
              <p:nvPr/>
            </p:nvSpPr>
            <p:spPr bwMode="auto">
              <a:xfrm flipV="1">
                <a:off x="1696" y="2470"/>
                <a:ext cx="2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86" name="Line 55"/>
              <p:cNvSpPr>
                <a:spLocks noChangeShapeType="1"/>
              </p:cNvSpPr>
              <p:nvPr/>
            </p:nvSpPr>
            <p:spPr bwMode="auto">
              <a:xfrm flipV="1">
                <a:off x="1720" y="2423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87" name="Line 56"/>
              <p:cNvSpPr>
                <a:spLocks noChangeShapeType="1"/>
              </p:cNvSpPr>
              <p:nvPr/>
            </p:nvSpPr>
            <p:spPr bwMode="auto">
              <a:xfrm flipV="1">
                <a:off x="1745" y="2379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88" name="Line 57"/>
              <p:cNvSpPr>
                <a:spLocks noChangeShapeType="1"/>
              </p:cNvSpPr>
              <p:nvPr/>
            </p:nvSpPr>
            <p:spPr bwMode="auto">
              <a:xfrm flipV="1">
                <a:off x="1770" y="2333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89" name="Line 58"/>
              <p:cNvSpPr>
                <a:spLocks noChangeShapeType="1"/>
              </p:cNvSpPr>
              <p:nvPr/>
            </p:nvSpPr>
            <p:spPr bwMode="auto">
              <a:xfrm flipV="1">
                <a:off x="1795" y="2286"/>
                <a:ext cx="2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90" name="Line 59"/>
              <p:cNvSpPr>
                <a:spLocks noChangeShapeType="1"/>
              </p:cNvSpPr>
              <p:nvPr/>
            </p:nvSpPr>
            <p:spPr bwMode="auto">
              <a:xfrm flipV="1">
                <a:off x="1822" y="2239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91" name="Line 60"/>
              <p:cNvSpPr>
                <a:spLocks noChangeShapeType="1"/>
              </p:cNvSpPr>
              <p:nvPr/>
            </p:nvSpPr>
            <p:spPr bwMode="auto">
              <a:xfrm flipV="1">
                <a:off x="1847" y="2193"/>
                <a:ext cx="1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92" name="Line 61"/>
              <p:cNvSpPr>
                <a:spLocks noChangeShapeType="1"/>
              </p:cNvSpPr>
              <p:nvPr/>
            </p:nvSpPr>
            <p:spPr bwMode="auto">
              <a:xfrm flipV="1">
                <a:off x="1872" y="2146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93" name="Line 62"/>
              <p:cNvSpPr>
                <a:spLocks noChangeShapeType="1"/>
              </p:cNvSpPr>
              <p:nvPr/>
            </p:nvSpPr>
            <p:spPr bwMode="auto">
              <a:xfrm flipV="1">
                <a:off x="1896" y="2099"/>
                <a:ext cx="1" cy="6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94" name="Line 63"/>
              <p:cNvSpPr>
                <a:spLocks noChangeShapeType="1"/>
              </p:cNvSpPr>
              <p:nvPr/>
            </p:nvSpPr>
            <p:spPr bwMode="auto">
              <a:xfrm flipV="1">
                <a:off x="1921" y="2055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95" name="Line 64"/>
              <p:cNvSpPr>
                <a:spLocks noChangeShapeType="1"/>
              </p:cNvSpPr>
              <p:nvPr/>
            </p:nvSpPr>
            <p:spPr bwMode="auto">
              <a:xfrm>
                <a:off x="1946" y="2014"/>
                <a:ext cx="2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96" name="Line 65"/>
              <p:cNvSpPr>
                <a:spLocks noChangeShapeType="1"/>
              </p:cNvSpPr>
              <p:nvPr/>
            </p:nvSpPr>
            <p:spPr bwMode="auto">
              <a:xfrm>
                <a:off x="1970" y="2061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97" name="Line 66"/>
              <p:cNvSpPr>
                <a:spLocks noChangeShapeType="1"/>
              </p:cNvSpPr>
              <p:nvPr/>
            </p:nvSpPr>
            <p:spPr bwMode="auto">
              <a:xfrm>
                <a:off x="1995" y="2107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98" name="Line 67"/>
              <p:cNvSpPr>
                <a:spLocks noChangeShapeType="1"/>
              </p:cNvSpPr>
              <p:nvPr/>
            </p:nvSpPr>
            <p:spPr bwMode="auto">
              <a:xfrm>
                <a:off x="2017" y="2154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199" name="Line 68"/>
              <p:cNvSpPr>
                <a:spLocks noChangeShapeType="1"/>
              </p:cNvSpPr>
              <p:nvPr/>
            </p:nvSpPr>
            <p:spPr bwMode="auto">
              <a:xfrm>
                <a:off x="2042" y="2201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00" name="Line 69"/>
              <p:cNvSpPr>
                <a:spLocks noChangeShapeType="1"/>
              </p:cNvSpPr>
              <p:nvPr/>
            </p:nvSpPr>
            <p:spPr bwMode="auto">
              <a:xfrm>
                <a:off x="2067" y="2248"/>
                <a:ext cx="1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01" name="Line 70"/>
              <p:cNvSpPr>
                <a:spLocks noChangeShapeType="1"/>
              </p:cNvSpPr>
              <p:nvPr/>
            </p:nvSpPr>
            <p:spPr bwMode="auto">
              <a:xfrm>
                <a:off x="2089" y="2294"/>
                <a:ext cx="2" cy="6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02" name="Line 71"/>
              <p:cNvSpPr>
                <a:spLocks noChangeShapeType="1"/>
              </p:cNvSpPr>
              <p:nvPr/>
            </p:nvSpPr>
            <p:spPr bwMode="auto">
              <a:xfrm>
                <a:off x="2113" y="2344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03" name="Line 72"/>
              <p:cNvSpPr>
                <a:spLocks noChangeShapeType="1"/>
              </p:cNvSpPr>
              <p:nvPr/>
            </p:nvSpPr>
            <p:spPr bwMode="auto">
              <a:xfrm>
                <a:off x="2138" y="2390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04" name="Line 73"/>
              <p:cNvSpPr>
                <a:spLocks noChangeShapeType="1"/>
              </p:cNvSpPr>
              <p:nvPr/>
            </p:nvSpPr>
            <p:spPr bwMode="auto">
              <a:xfrm>
                <a:off x="2160" y="2437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05" name="Line 74"/>
              <p:cNvSpPr>
                <a:spLocks noChangeShapeType="1"/>
              </p:cNvSpPr>
              <p:nvPr/>
            </p:nvSpPr>
            <p:spPr bwMode="auto">
              <a:xfrm>
                <a:off x="2185" y="2484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06" name="Line 75"/>
              <p:cNvSpPr>
                <a:spLocks noChangeShapeType="1"/>
              </p:cNvSpPr>
              <p:nvPr/>
            </p:nvSpPr>
            <p:spPr bwMode="auto">
              <a:xfrm>
                <a:off x="2210" y="2531"/>
                <a:ext cx="1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07" name="Line 76"/>
              <p:cNvSpPr>
                <a:spLocks noChangeShapeType="1"/>
              </p:cNvSpPr>
              <p:nvPr/>
            </p:nvSpPr>
            <p:spPr bwMode="auto">
              <a:xfrm>
                <a:off x="2234" y="2577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08" name="Line 77"/>
              <p:cNvSpPr>
                <a:spLocks noChangeShapeType="1"/>
              </p:cNvSpPr>
              <p:nvPr/>
            </p:nvSpPr>
            <p:spPr bwMode="auto">
              <a:xfrm>
                <a:off x="2256" y="2624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09" name="Line 78"/>
              <p:cNvSpPr>
                <a:spLocks noChangeShapeType="1"/>
              </p:cNvSpPr>
              <p:nvPr/>
            </p:nvSpPr>
            <p:spPr bwMode="auto">
              <a:xfrm>
                <a:off x="2281" y="2671"/>
                <a:ext cx="3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10" name="Line 79"/>
              <p:cNvSpPr>
                <a:spLocks noChangeShapeType="1"/>
              </p:cNvSpPr>
              <p:nvPr/>
            </p:nvSpPr>
            <p:spPr bwMode="auto">
              <a:xfrm>
                <a:off x="2306" y="2717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11" name="Line 80"/>
              <p:cNvSpPr>
                <a:spLocks noChangeShapeType="1"/>
              </p:cNvSpPr>
              <p:nvPr/>
            </p:nvSpPr>
            <p:spPr bwMode="auto">
              <a:xfrm>
                <a:off x="2328" y="2764"/>
                <a:ext cx="2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12" name="Line 81"/>
              <p:cNvSpPr>
                <a:spLocks noChangeShapeType="1"/>
              </p:cNvSpPr>
              <p:nvPr/>
            </p:nvSpPr>
            <p:spPr bwMode="auto">
              <a:xfrm>
                <a:off x="2366" y="2803"/>
                <a:ext cx="3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13" name="Line 82"/>
              <p:cNvSpPr>
                <a:spLocks noChangeShapeType="1"/>
              </p:cNvSpPr>
              <p:nvPr/>
            </p:nvSpPr>
            <p:spPr bwMode="auto">
              <a:xfrm>
                <a:off x="2405" y="2838"/>
                <a:ext cx="2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14" name="Line 83"/>
              <p:cNvSpPr>
                <a:spLocks noChangeShapeType="1"/>
              </p:cNvSpPr>
              <p:nvPr/>
            </p:nvSpPr>
            <p:spPr bwMode="auto">
              <a:xfrm>
                <a:off x="2443" y="2874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15" name="Line 84"/>
              <p:cNvSpPr>
                <a:spLocks noChangeShapeType="1"/>
              </p:cNvSpPr>
              <p:nvPr/>
            </p:nvSpPr>
            <p:spPr bwMode="auto">
              <a:xfrm>
                <a:off x="2482" y="2910"/>
                <a:ext cx="2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16" name="Line 85"/>
              <p:cNvSpPr>
                <a:spLocks noChangeShapeType="1"/>
              </p:cNvSpPr>
              <p:nvPr/>
            </p:nvSpPr>
            <p:spPr bwMode="auto">
              <a:xfrm>
                <a:off x="2520" y="2948"/>
                <a:ext cx="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17" name="Line 86"/>
              <p:cNvSpPr>
                <a:spLocks noChangeShapeType="1"/>
              </p:cNvSpPr>
              <p:nvPr/>
            </p:nvSpPr>
            <p:spPr bwMode="auto">
              <a:xfrm>
                <a:off x="2558" y="2984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18" name="Line 87"/>
              <p:cNvSpPr>
                <a:spLocks noChangeShapeType="1"/>
              </p:cNvSpPr>
              <p:nvPr/>
            </p:nvSpPr>
            <p:spPr bwMode="auto">
              <a:xfrm>
                <a:off x="2597" y="3020"/>
                <a:ext cx="1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19" name="Line 88"/>
              <p:cNvSpPr>
                <a:spLocks noChangeShapeType="1"/>
              </p:cNvSpPr>
              <p:nvPr/>
            </p:nvSpPr>
            <p:spPr bwMode="auto">
              <a:xfrm>
                <a:off x="2633" y="3055"/>
                <a:ext cx="2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20" name="Line 89"/>
              <p:cNvSpPr>
                <a:spLocks noChangeShapeType="1"/>
              </p:cNvSpPr>
              <p:nvPr/>
            </p:nvSpPr>
            <p:spPr bwMode="auto">
              <a:xfrm>
                <a:off x="2671" y="3091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21" name="Line 90"/>
              <p:cNvSpPr>
                <a:spLocks noChangeShapeType="1"/>
              </p:cNvSpPr>
              <p:nvPr/>
            </p:nvSpPr>
            <p:spPr bwMode="auto">
              <a:xfrm>
                <a:off x="2710" y="3130"/>
                <a:ext cx="2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22" name="Line 91"/>
              <p:cNvSpPr>
                <a:spLocks noChangeShapeType="1"/>
              </p:cNvSpPr>
              <p:nvPr/>
            </p:nvSpPr>
            <p:spPr bwMode="auto">
              <a:xfrm flipV="1">
                <a:off x="2740" y="3091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23" name="Line 92"/>
              <p:cNvSpPr>
                <a:spLocks noChangeShapeType="1"/>
              </p:cNvSpPr>
              <p:nvPr/>
            </p:nvSpPr>
            <p:spPr bwMode="auto">
              <a:xfrm flipV="1">
                <a:off x="2765" y="3047"/>
                <a:ext cx="2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24" name="Line 93"/>
              <p:cNvSpPr>
                <a:spLocks noChangeShapeType="1"/>
              </p:cNvSpPr>
              <p:nvPr/>
            </p:nvSpPr>
            <p:spPr bwMode="auto">
              <a:xfrm flipV="1">
                <a:off x="2792" y="3000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25" name="Line 94"/>
              <p:cNvSpPr>
                <a:spLocks noChangeShapeType="1"/>
              </p:cNvSpPr>
              <p:nvPr/>
            </p:nvSpPr>
            <p:spPr bwMode="auto">
              <a:xfrm flipV="1">
                <a:off x="2817" y="2956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26" name="Line 95"/>
              <p:cNvSpPr>
                <a:spLocks noChangeShapeType="1"/>
              </p:cNvSpPr>
              <p:nvPr/>
            </p:nvSpPr>
            <p:spPr bwMode="auto">
              <a:xfrm flipV="1">
                <a:off x="2844" y="2910"/>
                <a:ext cx="3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27" name="Line 96"/>
              <p:cNvSpPr>
                <a:spLocks noChangeShapeType="1"/>
              </p:cNvSpPr>
              <p:nvPr/>
            </p:nvSpPr>
            <p:spPr bwMode="auto">
              <a:xfrm flipV="1">
                <a:off x="2872" y="2863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28" name="Line 97"/>
              <p:cNvSpPr>
                <a:spLocks noChangeShapeType="1"/>
              </p:cNvSpPr>
              <p:nvPr/>
            </p:nvSpPr>
            <p:spPr bwMode="auto">
              <a:xfrm flipV="1">
                <a:off x="2896" y="2819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29" name="Line 98"/>
              <p:cNvSpPr>
                <a:spLocks noChangeShapeType="1"/>
              </p:cNvSpPr>
              <p:nvPr/>
            </p:nvSpPr>
            <p:spPr bwMode="auto">
              <a:xfrm flipV="1">
                <a:off x="2924" y="2772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30" name="Line 99"/>
              <p:cNvSpPr>
                <a:spLocks noChangeShapeType="1"/>
              </p:cNvSpPr>
              <p:nvPr/>
            </p:nvSpPr>
            <p:spPr bwMode="auto">
              <a:xfrm flipV="1">
                <a:off x="2949" y="2726"/>
                <a:ext cx="2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31" name="Line 100"/>
              <p:cNvSpPr>
                <a:spLocks noChangeShapeType="1"/>
              </p:cNvSpPr>
              <p:nvPr/>
            </p:nvSpPr>
            <p:spPr bwMode="auto">
              <a:xfrm flipV="1">
                <a:off x="2976" y="2682"/>
                <a:ext cx="3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32" name="Line 101"/>
              <p:cNvSpPr>
                <a:spLocks noChangeShapeType="1"/>
              </p:cNvSpPr>
              <p:nvPr/>
            </p:nvSpPr>
            <p:spPr bwMode="auto">
              <a:xfrm flipV="1">
                <a:off x="3004" y="2635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33" name="Line 102"/>
              <p:cNvSpPr>
                <a:spLocks noChangeShapeType="1"/>
              </p:cNvSpPr>
              <p:nvPr/>
            </p:nvSpPr>
            <p:spPr bwMode="auto">
              <a:xfrm flipV="1">
                <a:off x="3028" y="2591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34" name="Line 103"/>
              <p:cNvSpPr>
                <a:spLocks noChangeShapeType="1"/>
              </p:cNvSpPr>
              <p:nvPr/>
            </p:nvSpPr>
            <p:spPr bwMode="auto">
              <a:xfrm flipV="1">
                <a:off x="3056" y="2544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35" name="Line 104"/>
              <p:cNvSpPr>
                <a:spLocks noChangeShapeType="1"/>
              </p:cNvSpPr>
              <p:nvPr/>
            </p:nvSpPr>
            <p:spPr bwMode="auto">
              <a:xfrm flipV="1">
                <a:off x="3083" y="2498"/>
                <a:ext cx="1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36" name="Line 105"/>
              <p:cNvSpPr>
                <a:spLocks noChangeShapeType="1"/>
              </p:cNvSpPr>
              <p:nvPr/>
            </p:nvSpPr>
            <p:spPr bwMode="auto">
              <a:xfrm flipV="1">
                <a:off x="3108" y="2451"/>
                <a:ext cx="1" cy="5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37" name="Line 106"/>
              <p:cNvSpPr>
                <a:spLocks noChangeShapeType="1"/>
              </p:cNvSpPr>
              <p:nvPr/>
            </p:nvSpPr>
            <p:spPr bwMode="auto">
              <a:xfrm flipV="1">
                <a:off x="3127" y="2404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38" name="Line 107"/>
              <p:cNvSpPr>
                <a:spLocks noChangeShapeType="1"/>
              </p:cNvSpPr>
              <p:nvPr/>
            </p:nvSpPr>
            <p:spPr bwMode="auto">
              <a:xfrm flipV="1">
                <a:off x="3147" y="2355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39" name="Line 108"/>
              <p:cNvSpPr>
                <a:spLocks noChangeShapeType="1"/>
              </p:cNvSpPr>
              <p:nvPr/>
            </p:nvSpPr>
            <p:spPr bwMode="auto">
              <a:xfrm flipV="1">
                <a:off x="3166" y="2305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40" name="Line 109"/>
              <p:cNvSpPr>
                <a:spLocks noChangeShapeType="1"/>
              </p:cNvSpPr>
              <p:nvPr/>
            </p:nvSpPr>
            <p:spPr bwMode="auto">
              <a:xfrm flipV="1">
                <a:off x="3185" y="2256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41" name="Line 110"/>
              <p:cNvSpPr>
                <a:spLocks noChangeShapeType="1"/>
              </p:cNvSpPr>
              <p:nvPr/>
            </p:nvSpPr>
            <p:spPr bwMode="auto">
              <a:xfrm flipV="1">
                <a:off x="3204" y="2206"/>
                <a:ext cx="3" cy="6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42" name="Line 111"/>
              <p:cNvSpPr>
                <a:spLocks noChangeShapeType="1"/>
              </p:cNvSpPr>
              <p:nvPr/>
            </p:nvSpPr>
            <p:spPr bwMode="auto">
              <a:xfrm flipV="1">
                <a:off x="3223" y="2160"/>
                <a:ext cx="3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43" name="Line 112"/>
              <p:cNvSpPr>
                <a:spLocks noChangeShapeType="1"/>
              </p:cNvSpPr>
              <p:nvPr/>
            </p:nvSpPr>
            <p:spPr bwMode="auto">
              <a:xfrm flipV="1">
                <a:off x="3243" y="2110"/>
                <a:ext cx="2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44" name="Line 113"/>
              <p:cNvSpPr>
                <a:spLocks noChangeShapeType="1"/>
              </p:cNvSpPr>
              <p:nvPr/>
            </p:nvSpPr>
            <p:spPr bwMode="auto">
              <a:xfrm flipV="1">
                <a:off x="3265" y="2061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45" name="Line 114"/>
              <p:cNvSpPr>
                <a:spLocks noChangeShapeType="1"/>
              </p:cNvSpPr>
              <p:nvPr/>
            </p:nvSpPr>
            <p:spPr bwMode="auto">
              <a:xfrm flipV="1">
                <a:off x="3284" y="2011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46" name="Line 115"/>
              <p:cNvSpPr>
                <a:spLocks noChangeShapeType="1"/>
              </p:cNvSpPr>
              <p:nvPr/>
            </p:nvSpPr>
            <p:spPr bwMode="auto">
              <a:xfrm flipV="1">
                <a:off x="3303" y="1962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47" name="Line 116"/>
              <p:cNvSpPr>
                <a:spLocks noChangeShapeType="1"/>
              </p:cNvSpPr>
              <p:nvPr/>
            </p:nvSpPr>
            <p:spPr bwMode="auto">
              <a:xfrm flipV="1">
                <a:off x="3322" y="1915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48" name="Line 117"/>
              <p:cNvSpPr>
                <a:spLocks noChangeShapeType="1"/>
              </p:cNvSpPr>
              <p:nvPr/>
            </p:nvSpPr>
            <p:spPr bwMode="auto">
              <a:xfrm flipV="1">
                <a:off x="3342" y="1866"/>
                <a:ext cx="1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49" name="Line 118"/>
              <p:cNvSpPr>
                <a:spLocks noChangeShapeType="1"/>
              </p:cNvSpPr>
              <p:nvPr/>
            </p:nvSpPr>
            <p:spPr bwMode="auto">
              <a:xfrm flipV="1">
                <a:off x="3361" y="1816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50" name="Line 119"/>
              <p:cNvSpPr>
                <a:spLocks noChangeShapeType="1"/>
              </p:cNvSpPr>
              <p:nvPr/>
            </p:nvSpPr>
            <p:spPr bwMode="auto">
              <a:xfrm flipV="1">
                <a:off x="3380" y="1767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51" name="Line 120"/>
              <p:cNvSpPr>
                <a:spLocks noChangeShapeType="1"/>
              </p:cNvSpPr>
              <p:nvPr/>
            </p:nvSpPr>
            <p:spPr bwMode="auto">
              <a:xfrm flipV="1">
                <a:off x="3399" y="1717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52" name="Line 121"/>
              <p:cNvSpPr>
                <a:spLocks noChangeShapeType="1"/>
              </p:cNvSpPr>
              <p:nvPr/>
            </p:nvSpPr>
            <p:spPr bwMode="auto">
              <a:xfrm flipV="1">
                <a:off x="3421" y="1668"/>
                <a:ext cx="1" cy="5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53" name="Line 122"/>
              <p:cNvSpPr>
                <a:spLocks noChangeShapeType="1"/>
              </p:cNvSpPr>
              <p:nvPr/>
            </p:nvSpPr>
            <p:spPr bwMode="auto">
              <a:xfrm flipV="1">
                <a:off x="3441" y="1621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54" name="Line 123"/>
              <p:cNvSpPr>
                <a:spLocks noChangeShapeType="1"/>
              </p:cNvSpPr>
              <p:nvPr/>
            </p:nvSpPr>
            <p:spPr bwMode="auto">
              <a:xfrm flipV="1">
                <a:off x="3460" y="1572"/>
                <a:ext cx="1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55" name="Line 124"/>
              <p:cNvSpPr>
                <a:spLocks noChangeShapeType="1"/>
              </p:cNvSpPr>
              <p:nvPr/>
            </p:nvSpPr>
            <p:spPr bwMode="auto">
              <a:xfrm flipV="1">
                <a:off x="3479" y="1522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56" name="Line 125"/>
              <p:cNvSpPr>
                <a:spLocks noChangeShapeType="1"/>
              </p:cNvSpPr>
              <p:nvPr/>
            </p:nvSpPr>
            <p:spPr bwMode="auto">
              <a:xfrm>
                <a:off x="3518" y="1498"/>
                <a:ext cx="2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57" name="Line 126"/>
              <p:cNvSpPr>
                <a:spLocks noChangeShapeType="1"/>
              </p:cNvSpPr>
              <p:nvPr/>
            </p:nvSpPr>
            <p:spPr bwMode="auto">
              <a:xfrm>
                <a:off x="3570" y="1487"/>
                <a:ext cx="2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58" name="Line 127"/>
              <p:cNvSpPr>
                <a:spLocks noChangeShapeType="1"/>
              </p:cNvSpPr>
              <p:nvPr/>
            </p:nvSpPr>
            <p:spPr bwMode="auto">
              <a:xfrm>
                <a:off x="3619" y="1476"/>
                <a:ext cx="6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59" name="Line 128"/>
              <p:cNvSpPr>
                <a:spLocks noChangeShapeType="1"/>
              </p:cNvSpPr>
              <p:nvPr/>
            </p:nvSpPr>
            <p:spPr bwMode="auto">
              <a:xfrm flipV="1">
                <a:off x="3671" y="1462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60" name="Line 129"/>
              <p:cNvSpPr>
                <a:spLocks noChangeShapeType="1"/>
              </p:cNvSpPr>
              <p:nvPr/>
            </p:nvSpPr>
            <p:spPr bwMode="auto">
              <a:xfrm flipV="1">
                <a:off x="3724" y="1451"/>
                <a:ext cx="2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61" name="Line 130"/>
              <p:cNvSpPr>
                <a:spLocks noChangeShapeType="1"/>
              </p:cNvSpPr>
              <p:nvPr/>
            </p:nvSpPr>
            <p:spPr bwMode="auto">
              <a:xfrm>
                <a:off x="3773" y="1440"/>
                <a:ext cx="6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62" name="Line 131"/>
              <p:cNvSpPr>
                <a:spLocks noChangeShapeType="1"/>
              </p:cNvSpPr>
              <p:nvPr/>
            </p:nvSpPr>
            <p:spPr bwMode="auto">
              <a:xfrm>
                <a:off x="3825" y="1429"/>
                <a:ext cx="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63" name="Line 132"/>
              <p:cNvSpPr>
                <a:spLocks noChangeShapeType="1"/>
              </p:cNvSpPr>
              <p:nvPr/>
            </p:nvSpPr>
            <p:spPr bwMode="auto">
              <a:xfrm>
                <a:off x="3875" y="1423"/>
                <a:ext cx="2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64" name="Line 133"/>
              <p:cNvSpPr>
                <a:spLocks noChangeShapeType="1"/>
              </p:cNvSpPr>
              <p:nvPr/>
            </p:nvSpPr>
            <p:spPr bwMode="auto">
              <a:xfrm>
                <a:off x="3910" y="1462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65" name="Line 134"/>
              <p:cNvSpPr>
                <a:spLocks noChangeShapeType="1"/>
              </p:cNvSpPr>
              <p:nvPr/>
            </p:nvSpPr>
            <p:spPr bwMode="auto">
              <a:xfrm>
                <a:off x="3943" y="1503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66" name="Line 135"/>
              <p:cNvSpPr>
                <a:spLocks noChangeShapeType="1"/>
              </p:cNvSpPr>
              <p:nvPr/>
            </p:nvSpPr>
            <p:spPr bwMode="auto">
              <a:xfrm>
                <a:off x="3979" y="1541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67" name="Line 136"/>
              <p:cNvSpPr>
                <a:spLocks noChangeShapeType="1"/>
              </p:cNvSpPr>
              <p:nvPr/>
            </p:nvSpPr>
            <p:spPr bwMode="auto">
              <a:xfrm>
                <a:off x="4012" y="1583"/>
                <a:ext cx="3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68" name="Line 137"/>
              <p:cNvSpPr>
                <a:spLocks noChangeShapeType="1"/>
              </p:cNvSpPr>
              <p:nvPr/>
            </p:nvSpPr>
            <p:spPr bwMode="auto">
              <a:xfrm>
                <a:off x="4048" y="1621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69" name="Line 138"/>
              <p:cNvSpPr>
                <a:spLocks noChangeShapeType="1"/>
              </p:cNvSpPr>
              <p:nvPr/>
            </p:nvSpPr>
            <p:spPr bwMode="auto">
              <a:xfrm>
                <a:off x="4081" y="1662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70" name="Line 139"/>
              <p:cNvSpPr>
                <a:spLocks noChangeShapeType="1"/>
              </p:cNvSpPr>
              <p:nvPr/>
            </p:nvSpPr>
            <p:spPr bwMode="auto">
              <a:xfrm>
                <a:off x="4117" y="1701"/>
                <a:ext cx="2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71" name="Line 140"/>
              <p:cNvSpPr>
                <a:spLocks noChangeShapeType="1"/>
              </p:cNvSpPr>
              <p:nvPr/>
            </p:nvSpPr>
            <p:spPr bwMode="auto">
              <a:xfrm>
                <a:off x="4150" y="1742"/>
                <a:ext cx="2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72" name="Line 141"/>
              <p:cNvSpPr>
                <a:spLocks noChangeShapeType="1"/>
              </p:cNvSpPr>
              <p:nvPr/>
            </p:nvSpPr>
            <p:spPr bwMode="auto">
              <a:xfrm>
                <a:off x="4185" y="1781"/>
                <a:ext cx="3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73" name="Line 142"/>
              <p:cNvSpPr>
                <a:spLocks noChangeShapeType="1"/>
              </p:cNvSpPr>
              <p:nvPr/>
            </p:nvSpPr>
            <p:spPr bwMode="auto">
              <a:xfrm>
                <a:off x="4218" y="1822"/>
                <a:ext cx="3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74" name="Line 143"/>
              <p:cNvSpPr>
                <a:spLocks noChangeShapeType="1"/>
              </p:cNvSpPr>
              <p:nvPr/>
            </p:nvSpPr>
            <p:spPr bwMode="auto">
              <a:xfrm>
                <a:off x="4254" y="1863"/>
                <a:ext cx="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75" name="Line 144"/>
              <p:cNvSpPr>
                <a:spLocks noChangeShapeType="1"/>
              </p:cNvSpPr>
              <p:nvPr/>
            </p:nvSpPr>
            <p:spPr bwMode="auto">
              <a:xfrm>
                <a:off x="4292" y="1896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76" name="Line 145"/>
              <p:cNvSpPr>
                <a:spLocks noChangeShapeType="1"/>
              </p:cNvSpPr>
              <p:nvPr/>
            </p:nvSpPr>
            <p:spPr bwMode="auto">
              <a:xfrm>
                <a:off x="4334" y="1932"/>
                <a:ext cx="2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77" name="Line 146"/>
              <p:cNvSpPr>
                <a:spLocks noChangeShapeType="1"/>
              </p:cNvSpPr>
              <p:nvPr/>
            </p:nvSpPr>
            <p:spPr bwMode="auto">
              <a:xfrm>
                <a:off x="4372" y="1965"/>
                <a:ext cx="3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78" name="Line 147"/>
              <p:cNvSpPr>
                <a:spLocks noChangeShapeType="1"/>
              </p:cNvSpPr>
              <p:nvPr/>
            </p:nvSpPr>
            <p:spPr bwMode="auto">
              <a:xfrm>
                <a:off x="4413" y="2000"/>
                <a:ext cx="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79" name="Line 148"/>
              <p:cNvSpPr>
                <a:spLocks noChangeShapeType="1"/>
              </p:cNvSpPr>
              <p:nvPr/>
            </p:nvSpPr>
            <p:spPr bwMode="auto">
              <a:xfrm>
                <a:off x="4455" y="2033"/>
                <a:ext cx="1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80" name="Line 149"/>
              <p:cNvSpPr>
                <a:spLocks noChangeShapeType="1"/>
              </p:cNvSpPr>
              <p:nvPr/>
            </p:nvSpPr>
            <p:spPr bwMode="auto">
              <a:xfrm>
                <a:off x="4493" y="2069"/>
                <a:ext cx="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81" name="Line 150"/>
              <p:cNvSpPr>
                <a:spLocks noChangeShapeType="1"/>
              </p:cNvSpPr>
              <p:nvPr/>
            </p:nvSpPr>
            <p:spPr bwMode="auto">
              <a:xfrm>
                <a:off x="4534" y="2102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82" name="Line 151"/>
              <p:cNvSpPr>
                <a:spLocks noChangeShapeType="1"/>
              </p:cNvSpPr>
              <p:nvPr/>
            </p:nvSpPr>
            <p:spPr bwMode="auto">
              <a:xfrm>
                <a:off x="4573" y="2138"/>
                <a:ext cx="2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83" name="Line 152"/>
              <p:cNvSpPr>
                <a:spLocks noChangeShapeType="1"/>
              </p:cNvSpPr>
              <p:nvPr/>
            </p:nvSpPr>
            <p:spPr bwMode="auto">
              <a:xfrm>
                <a:off x="4614" y="2171"/>
                <a:ext cx="3" cy="2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84" name="Line 153"/>
              <p:cNvSpPr>
                <a:spLocks noChangeShapeType="1"/>
              </p:cNvSpPr>
              <p:nvPr/>
            </p:nvSpPr>
            <p:spPr bwMode="auto">
              <a:xfrm>
                <a:off x="4658" y="2193"/>
                <a:ext cx="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85" name="Line 154"/>
              <p:cNvSpPr>
                <a:spLocks noChangeShapeType="1"/>
              </p:cNvSpPr>
              <p:nvPr/>
            </p:nvSpPr>
            <p:spPr bwMode="auto">
              <a:xfrm>
                <a:off x="4707" y="2179"/>
                <a:ext cx="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86" name="Line 155"/>
              <p:cNvSpPr>
                <a:spLocks noChangeShapeType="1"/>
              </p:cNvSpPr>
              <p:nvPr/>
            </p:nvSpPr>
            <p:spPr bwMode="auto">
              <a:xfrm>
                <a:off x="4760" y="2165"/>
                <a:ext cx="2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87" name="Line 156"/>
              <p:cNvSpPr>
                <a:spLocks noChangeShapeType="1"/>
              </p:cNvSpPr>
              <p:nvPr/>
            </p:nvSpPr>
            <p:spPr bwMode="auto">
              <a:xfrm flipV="1">
                <a:off x="4809" y="2151"/>
                <a:ext cx="6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88" name="Line 157"/>
              <p:cNvSpPr>
                <a:spLocks noChangeShapeType="1"/>
              </p:cNvSpPr>
              <p:nvPr/>
            </p:nvSpPr>
            <p:spPr bwMode="auto">
              <a:xfrm>
                <a:off x="4861" y="2140"/>
                <a:ext cx="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89" name="Line 158"/>
              <p:cNvSpPr>
                <a:spLocks noChangeShapeType="1"/>
              </p:cNvSpPr>
              <p:nvPr/>
            </p:nvSpPr>
            <p:spPr bwMode="auto">
              <a:xfrm>
                <a:off x="4913" y="2127"/>
                <a:ext cx="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90" name="Line 159"/>
              <p:cNvSpPr>
                <a:spLocks noChangeShapeType="1"/>
              </p:cNvSpPr>
              <p:nvPr/>
            </p:nvSpPr>
            <p:spPr bwMode="auto">
              <a:xfrm flipV="1">
                <a:off x="4963" y="2113"/>
                <a:ext cx="3" cy="3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91" name="Line 160"/>
              <p:cNvSpPr>
                <a:spLocks noChangeShapeType="1"/>
              </p:cNvSpPr>
              <p:nvPr/>
            </p:nvSpPr>
            <p:spPr bwMode="auto">
              <a:xfrm>
                <a:off x="5015" y="2102"/>
                <a:ext cx="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92" name="Line 161"/>
              <p:cNvSpPr>
                <a:spLocks noChangeShapeType="1"/>
              </p:cNvSpPr>
              <p:nvPr/>
            </p:nvSpPr>
            <p:spPr bwMode="auto">
              <a:xfrm flipV="1">
                <a:off x="1174" y="827"/>
                <a:ext cx="1" cy="2619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93" name="Line 162"/>
              <p:cNvSpPr>
                <a:spLocks noChangeShapeType="1"/>
              </p:cNvSpPr>
              <p:nvPr/>
            </p:nvSpPr>
            <p:spPr bwMode="auto">
              <a:xfrm flipH="1">
                <a:off x="1130" y="3371"/>
                <a:ext cx="4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94" name="Rectangle 163"/>
              <p:cNvSpPr>
                <a:spLocks noChangeArrowheads="1"/>
              </p:cNvSpPr>
              <p:nvPr/>
            </p:nvSpPr>
            <p:spPr bwMode="auto">
              <a:xfrm rot="-5400000">
                <a:off x="880" y="3557"/>
                <a:ext cx="1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95" name="Line 164"/>
              <p:cNvSpPr>
                <a:spLocks noChangeShapeType="1"/>
              </p:cNvSpPr>
              <p:nvPr/>
            </p:nvSpPr>
            <p:spPr bwMode="auto">
              <a:xfrm flipH="1">
                <a:off x="1130" y="2753"/>
                <a:ext cx="4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96" name="Rectangle 165"/>
              <p:cNvSpPr>
                <a:spLocks noChangeArrowheads="1"/>
              </p:cNvSpPr>
              <p:nvPr/>
            </p:nvSpPr>
            <p:spPr bwMode="auto">
              <a:xfrm rot="-5400000">
                <a:off x="881" y="2937"/>
                <a:ext cx="17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97" name="Line 166"/>
              <p:cNvSpPr>
                <a:spLocks noChangeShapeType="1"/>
              </p:cNvSpPr>
              <p:nvPr/>
            </p:nvSpPr>
            <p:spPr bwMode="auto">
              <a:xfrm flipH="1">
                <a:off x="1130" y="2135"/>
                <a:ext cx="4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98" name="Rectangle 167"/>
              <p:cNvSpPr>
                <a:spLocks noChangeArrowheads="1"/>
              </p:cNvSpPr>
              <p:nvPr/>
            </p:nvSpPr>
            <p:spPr bwMode="auto">
              <a:xfrm rot="-5400000">
                <a:off x="1005" y="2093"/>
                <a:ext cx="63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cs typeface="Arial" charset="0"/>
                  </a:rPr>
                  <a:t>0</a:t>
                </a:r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299" name="Line 168"/>
              <p:cNvSpPr>
                <a:spLocks noChangeShapeType="1"/>
              </p:cNvSpPr>
              <p:nvPr/>
            </p:nvSpPr>
            <p:spPr bwMode="auto">
              <a:xfrm flipH="1">
                <a:off x="1130" y="1517"/>
                <a:ext cx="4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00" name="Rectangle 169"/>
              <p:cNvSpPr>
                <a:spLocks noChangeArrowheads="1"/>
              </p:cNvSpPr>
              <p:nvPr/>
            </p:nvSpPr>
            <p:spPr bwMode="auto">
              <a:xfrm rot="-5400000">
                <a:off x="889" y="1676"/>
                <a:ext cx="178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01" name="Line 170"/>
              <p:cNvSpPr>
                <a:spLocks noChangeShapeType="1"/>
              </p:cNvSpPr>
              <p:nvPr/>
            </p:nvSpPr>
            <p:spPr bwMode="auto">
              <a:xfrm flipH="1">
                <a:off x="1130" y="899"/>
                <a:ext cx="4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02" name="Rectangle 171"/>
              <p:cNvSpPr>
                <a:spLocks noChangeArrowheads="1"/>
              </p:cNvSpPr>
              <p:nvPr/>
            </p:nvSpPr>
            <p:spPr bwMode="auto">
              <a:xfrm rot="-5400000">
                <a:off x="888" y="1061"/>
                <a:ext cx="179" cy="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lIns="0" tIns="0" rIns="0" bIns="0">
                <a:spAutoFit/>
              </a:bodyPr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03" name="Rectangle 172"/>
              <p:cNvSpPr>
                <a:spLocks noChangeArrowheads="1"/>
              </p:cNvSpPr>
              <p:nvPr/>
            </p:nvSpPr>
            <p:spPr bwMode="auto">
              <a:xfrm rot="-5400000">
                <a:off x="-483" y="2067"/>
                <a:ext cx="2721" cy="2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de-DE" sz="1600">
                    <a:solidFill>
                      <a:srgbClr val="000000"/>
                    </a:solidFill>
                    <a:cs typeface="Arial" charset="0"/>
                  </a:rPr>
                  <a:t>Einfluss der Gründungsrate auf die Beschäf-</a:t>
                </a:r>
              </a:p>
              <a:p>
                <a:pPr>
                  <a:lnSpc>
                    <a:spcPct val="90000"/>
                  </a:lnSpc>
                </a:pPr>
                <a:r>
                  <a:rPr lang="de-DE" sz="1600">
                    <a:solidFill>
                      <a:srgbClr val="000000"/>
                    </a:solidFill>
                    <a:cs typeface="Arial" charset="0"/>
                  </a:rPr>
                  <a:t>tigungsänderungen</a:t>
                </a:r>
              </a:p>
            </p:txBody>
          </p:sp>
          <p:sp>
            <p:nvSpPr>
              <p:cNvPr id="90304" name="Rectangle 173"/>
              <p:cNvSpPr>
                <a:spLocks noChangeArrowheads="1"/>
              </p:cNvSpPr>
              <p:nvPr/>
            </p:nvSpPr>
            <p:spPr bwMode="auto">
              <a:xfrm rot="-5400000">
                <a:off x="896" y="2092"/>
                <a:ext cx="32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cs typeface="Arial" charset="0"/>
                  </a:rPr>
                  <a:t> </a:t>
                </a:r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05" name="Line 174"/>
              <p:cNvSpPr>
                <a:spLocks noChangeShapeType="1"/>
              </p:cNvSpPr>
              <p:nvPr/>
            </p:nvSpPr>
            <p:spPr bwMode="auto">
              <a:xfrm>
                <a:off x="1174" y="3446"/>
                <a:ext cx="385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06" name="Line 175"/>
              <p:cNvSpPr>
                <a:spLocks noChangeShapeType="1"/>
              </p:cNvSpPr>
              <p:nvPr/>
            </p:nvSpPr>
            <p:spPr bwMode="auto">
              <a:xfrm>
                <a:off x="1174" y="3446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07" name="Rectangle 176"/>
              <p:cNvSpPr>
                <a:spLocks noChangeArrowheads="1"/>
              </p:cNvSpPr>
              <p:nvPr/>
            </p:nvSpPr>
            <p:spPr bwMode="auto">
              <a:xfrm>
                <a:off x="1115" y="3514"/>
                <a:ext cx="6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cs typeface="Arial" charset="0"/>
                  </a:rPr>
                  <a:t>0</a:t>
                </a:r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08" name="Line 177"/>
              <p:cNvSpPr>
                <a:spLocks noChangeShapeType="1"/>
              </p:cNvSpPr>
              <p:nvPr/>
            </p:nvSpPr>
            <p:spPr bwMode="auto">
              <a:xfrm>
                <a:off x="1561" y="3446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09" name="Rectangle 178"/>
              <p:cNvSpPr>
                <a:spLocks noChangeArrowheads="1"/>
              </p:cNvSpPr>
              <p:nvPr/>
            </p:nvSpPr>
            <p:spPr bwMode="auto">
              <a:xfrm>
                <a:off x="1501" y="3514"/>
                <a:ext cx="6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cs typeface="Arial" charset="0"/>
                  </a:rPr>
                  <a:t>1</a:t>
                </a:r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10" name="Line 179"/>
              <p:cNvSpPr>
                <a:spLocks noChangeShapeType="1"/>
              </p:cNvSpPr>
              <p:nvPr/>
            </p:nvSpPr>
            <p:spPr bwMode="auto">
              <a:xfrm>
                <a:off x="1946" y="3446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11" name="Rectangle 180"/>
              <p:cNvSpPr>
                <a:spLocks noChangeArrowheads="1"/>
              </p:cNvSpPr>
              <p:nvPr/>
            </p:nvSpPr>
            <p:spPr bwMode="auto">
              <a:xfrm>
                <a:off x="1887" y="3514"/>
                <a:ext cx="6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cs typeface="Arial" charset="0"/>
                  </a:rPr>
                  <a:t>2</a:t>
                </a:r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12" name="Line 181"/>
              <p:cNvSpPr>
                <a:spLocks noChangeShapeType="1"/>
              </p:cNvSpPr>
              <p:nvPr/>
            </p:nvSpPr>
            <p:spPr bwMode="auto">
              <a:xfrm>
                <a:off x="2330" y="3446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13" name="Rectangle 182"/>
              <p:cNvSpPr>
                <a:spLocks noChangeArrowheads="1"/>
              </p:cNvSpPr>
              <p:nvPr/>
            </p:nvSpPr>
            <p:spPr bwMode="auto">
              <a:xfrm>
                <a:off x="2271" y="3514"/>
                <a:ext cx="6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cs typeface="Arial" charset="0"/>
                  </a:rPr>
                  <a:t>3</a:t>
                </a:r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14" name="Line 183"/>
              <p:cNvSpPr>
                <a:spLocks noChangeShapeType="1"/>
              </p:cNvSpPr>
              <p:nvPr/>
            </p:nvSpPr>
            <p:spPr bwMode="auto">
              <a:xfrm>
                <a:off x="2715" y="3446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15" name="Rectangle 184"/>
              <p:cNvSpPr>
                <a:spLocks noChangeArrowheads="1"/>
              </p:cNvSpPr>
              <p:nvPr/>
            </p:nvSpPr>
            <p:spPr bwMode="auto">
              <a:xfrm>
                <a:off x="2656" y="3514"/>
                <a:ext cx="6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cs typeface="Arial" charset="0"/>
                  </a:rPr>
                  <a:t>4</a:t>
                </a:r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16" name="Line 185"/>
              <p:cNvSpPr>
                <a:spLocks noChangeShapeType="1"/>
              </p:cNvSpPr>
              <p:nvPr/>
            </p:nvSpPr>
            <p:spPr bwMode="auto">
              <a:xfrm>
                <a:off x="3103" y="3446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17" name="Rectangle 186"/>
              <p:cNvSpPr>
                <a:spLocks noChangeArrowheads="1"/>
              </p:cNvSpPr>
              <p:nvPr/>
            </p:nvSpPr>
            <p:spPr bwMode="auto">
              <a:xfrm>
                <a:off x="3044" y="3514"/>
                <a:ext cx="6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cs typeface="Arial" charset="0"/>
                  </a:rPr>
                  <a:t>5</a:t>
                </a:r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18" name="Line 187"/>
              <p:cNvSpPr>
                <a:spLocks noChangeShapeType="1"/>
              </p:cNvSpPr>
              <p:nvPr/>
            </p:nvSpPr>
            <p:spPr bwMode="auto">
              <a:xfrm>
                <a:off x="3487" y="3446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19" name="Rectangle 188"/>
              <p:cNvSpPr>
                <a:spLocks noChangeArrowheads="1"/>
              </p:cNvSpPr>
              <p:nvPr/>
            </p:nvSpPr>
            <p:spPr bwMode="auto">
              <a:xfrm>
                <a:off x="3428" y="3514"/>
                <a:ext cx="6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cs typeface="Arial" charset="0"/>
                  </a:rPr>
                  <a:t>6</a:t>
                </a:r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20" name="Line 189"/>
              <p:cNvSpPr>
                <a:spLocks noChangeShapeType="1"/>
              </p:cNvSpPr>
              <p:nvPr/>
            </p:nvSpPr>
            <p:spPr bwMode="auto">
              <a:xfrm>
                <a:off x="3872" y="3446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21" name="Rectangle 190"/>
              <p:cNvSpPr>
                <a:spLocks noChangeArrowheads="1"/>
              </p:cNvSpPr>
              <p:nvPr/>
            </p:nvSpPr>
            <p:spPr bwMode="auto">
              <a:xfrm>
                <a:off x="3812" y="3514"/>
                <a:ext cx="6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cs typeface="Arial" charset="0"/>
                  </a:rPr>
                  <a:t>7</a:t>
                </a:r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22" name="Line 191"/>
              <p:cNvSpPr>
                <a:spLocks noChangeShapeType="1"/>
              </p:cNvSpPr>
              <p:nvPr/>
            </p:nvSpPr>
            <p:spPr bwMode="auto">
              <a:xfrm>
                <a:off x="4257" y="3446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23" name="Rectangle 192"/>
              <p:cNvSpPr>
                <a:spLocks noChangeArrowheads="1"/>
              </p:cNvSpPr>
              <p:nvPr/>
            </p:nvSpPr>
            <p:spPr bwMode="auto">
              <a:xfrm>
                <a:off x="4198" y="3514"/>
                <a:ext cx="6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cs typeface="Arial" charset="0"/>
                  </a:rPr>
                  <a:t>8</a:t>
                </a:r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24" name="Line 193"/>
              <p:cNvSpPr>
                <a:spLocks noChangeShapeType="1"/>
              </p:cNvSpPr>
              <p:nvPr/>
            </p:nvSpPr>
            <p:spPr bwMode="auto">
              <a:xfrm>
                <a:off x="4644" y="3446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25" name="Rectangle 194"/>
              <p:cNvSpPr>
                <a:spLocks noChangeArrowheads="1"/>
              </p:cNvSpPr>
              <p:nvPr/>
            </p:nvSpPr>
            <p:spPr bwMode="auto">
              <a:xfrm>
                <a:off x="4585" y="3514"/>
                <a:ext cx="64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cs typeface="Arial" charset="0"/>
                  </a:rPr>
                  <a:t>9</a:t>
                </a:r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26" name="Line 195"/>
              <p:cNvSpPr>
                <a:spLocks noChangeShapeType="1"/>
              </p:cNvSpPr>
              <p:nvPr/>
            </p:nvSpPr>
            <p:spPr bwMode="auto">
              <a:xfrm>
                <a:off x="5029" y="3446"/>
                <a:ext cx="1" cy="4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27" name="Rectangle 196"/>
              <p:cNvSpPr>
                <a:spLocks noChangeArrowheads="1"/>
              </p:cNvSpPr>
              <p:nvPr/>
            </p:nvSpPr>
            <p:spPr bwMode="auto">
              <a:xfrm>
                <a:off x="4937" y="3514"/>
                <a:ext cx="128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cs typeface="Arial" charset="0"/>
                  </a:rPr>
                  <a:t>10</a:t>
                </a:r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28" name="Rectangle 197"/>
              <p:cNvSpPr>
                <a:spLocks noChangeArrowheads="1"/>
              </p:cNvSpPr>
              <p:nvPr/>
            </p:nvSpPr>
            <p:spPr bwMode="auto">
              <a:xfrm>
                <a:off x="3061" y="3625"/>
                <a:ext cx="32" cy="1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400">
                    <a:solidFill>
                      <a:srgbClr val="000000"/>
                    </a:solidFill>
                    <a:cs typeface="Arial" charset="0"/>
                  </a:rPr>
                  <a:t> </a:t>
                </a:r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29" name="Rectangle 198"/>
              <p:cNvSpPr>
                <a:spLocks noChangeArrowheads="1"/>
              </p:cNvSpPr>
              <p:nvPr/>
            </p:nvSpPr>
            <p:spPr bwMode="auto">
              <a:xfrm>
                <a:off x="2804" y="3740"/>
                <a:ext cx="602" cy="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de-DE" sz="1600">
                    <a:solidFill>
                      <a:srgbClr val="000000"/>
                    </a:solidFill>
                    <a:cs typeface="Arial" charset="0"/>
                  </a:rPr>
                  <a:t>Lag (Jahr)</a:t>
                </a:r>
              </a:p>
            </p:txBody>
          </p:sp>
          <p:sp>
            <p:nvSpPr>
              <p:cNvPr id="90330" name="Line 199"/>
              <p:cNvSpPr>
                <a:spLocks noChangeShapeType="1"/>
              </p:cNvSpPr>
              <p:nvPr/>
            </p:nvSpPr>
            <p:spPr bwMode="auto">
              <a:xfrm>
                <a:off x="3144" y="3058"/>
                <a:ext cx="428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31" name="Line 200"/>
              <p:cNvSpPr>
                <a:spLocks noChangeShapeType="1"/>
              </p:cNvSpPr>
              <p:nvPr/>
            </p:nvSpPr>
            <p:spPr bwMode="auto">
              <a:xfrm>
                <a:off x="3144" y="3292"/>
                <a:ext cx="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32" name="Line 201"/>
              <p:cNvSpPr>
                <a:spLocks noChangeShapeType="1"/>
              </p:cNvSpPr>
              <p:nvPr/>
            </p:nvSpPr>
            <p:spPr bwMode="auto">
              <a:xfrm>
                <a:off x="3196" y="3292"/>
                <a:ext cx="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33" name="Line 202"/>
              <p:cNvSpPr>
                <a:spLocks noChangeShapeType="1"/>
              </p:cNvSpPr>
              <p:nvPr/>
            </p:nvSpPr>
            <p:spPr bwMode="auto">
              <a:xfrm>
                <a:off x="3248" y="3292"/>
                <a:ext cx="6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34" name="Line 203"/>
              <p:cNvSpPr>
                <a:spLocks noChangeShapeType="1"/>
              </p:cNvSpPr>
              <p:nvPr/>
            </p:nvSpPr>
            <p:spPr bwMode="auto">
              <a:xfrm>
                <a:off x="3303" y="3292"/>
                <a:ext cx="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0335" name="Line 204"/>
              <p:cNvSpPr>
                <a:spLocks noChangeShapeType="1"/>
              </p:cNvSpPr>
              <p:nvPr/>
            </p:nvSpPr>
            <p:spPr bwMode="auto">
              <a:xfrm>
                <a:off x="3355" y="3292"/>
                <a:ext cx="3" cy="1"/>
              </a:xfrm>
              <a:prstGeom prst="line">
                <a:avLst/>
              </a:prstGeom>
              <a:noFill/>
              <a:ln w="428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90129" name="Line 205"/>
            <p:cNvSpPr>
              <a:spLocks noChangeShapeType="1"/>
            </p:cNvSpPr>
            <p:nvPr/>
          </p:nvSpPr>
          <p:spPr bwMode="auto">
            <a:xfrm>
              <a:off x="3408" y="3292"/>
              <a:ext cx="2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0130" name="Line 206"/>
            <p:cNvSpPr>
              <a:spLocks noChangeShapeType="1"/>
            </p:cNvSpPr>
            <p:nvPr/>
          </p:nvSpPr>
          <p:spPr bwMode="auto">
            <a:xfrm>
              <a:off x="3460" y="3292"/>
              <a:ext cx="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0131" name="Line 207"/>
            <p:cNvSpPr>
              <a:spLocks noChangeShapeType="1"/>
            </p:cNvSpPr>
            <p:nvPr/>
          </p:nvSpPr>
          <p:spPr bwMode="auto">
            <a:xfrm>
              <a:off x="3512" y="3292"/>
              <a:ext cx="3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0132" name="Line 208"/>
            <p:cNvSpPr>
              <a:spLocks noChangeShapeType="1"/>
            </p:cNvSpPr>
            <p:nvPr/>
          </p:nvSpPr>
          <p:spPr bwMode="auto">
            <a:xfrm>
              <a:off x="3564" y="3292"/>
              <a:ext cx="6" cy="1"/>
            </a:xfrm>
            <a:prstGeom prst="line">
              <a:avLst/>
            </a:prstGeom>
            <a:noFill/>
            <a:ln w="428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0133" name="Rectangle 209"/>
            <p:cNvSpPr>
              <a:spLocks noChangeArrowheads="1"/>
            </p:cNvSpPr>
            <p:nvPr/>
          </p:nvSpPr>
          <p:spPr bwMode="auto">
            <a:xfrm>
              <a:off x="3640" y="2916"/>
              <a:ext cx="881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600">
                  <a:solidFill>
                    <a:srgbClr val="000000"/>
                  </a:solidFill>
                  <a:cs typeface="Arial" charset="0"/>
                </a:rPr>
                <a:t>Regression mit</a:t>
              </a:r>
            </a:p>
          </p:txBody>
        </p:sp>
        <p:sp>
          <p:nvSpPr>
            <p:cNvPr id="90134" name="Rectangle 210"/>
            <p:cNvSpPr>
              <a:spLocks noChangeArrowheads="1"/>
            </p:cNvSpPr>
            <p:nvPr/>
          </p:nvSpPr>
          <p:spPr bwMode="auto">
            <a:xfrm>
              <a:off x="3640" y="3042"/>
              <a:ext cx="69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600">
                  <a:solidFill>
                    <a:srgbClr val="000000"/>
                  </a:solidFill>
                  <a:cs typeface="Arial" charset="0"/>
                </a:rPr>
                <a:t>Almon Lags</a:t>
              </a:r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90135" name="Rectangle 211"/>
            <p:cNvSpPr>
              <a:spLocks noChangeArrowheads="1"/>
            </p:cNvSpPr>
            <p:nvPr/>
          </p:nvSpPr>
          <p:spPr bwMode="auto">
            <a:xfrm>
              <a:off x="3640" y="3213"/>
              <a:ext cx="1240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de-DE" sz="1600">
                  <a:solidFill>
                    <a:srgbClr val="000000"/>
                  </a:solidFill>
                  <a:cs typeface="Arial" charset="0"/>
                </a:rPr>
                <a:t>Standard Regression</a:t>
              </a:r>
              <a:endParaRPr lang="de-DE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90117" name="Text Box 212"/>
          <p:cNvSpPr txBox="1">
            <a:spLocks noChangeArrowheads="1"/>
          </p:cNvSpPr>
          <p:nvPr/>
        </p:nvSpPr>
        <p:spPr bwMode="auto">
          <a:xfrm>
            <a:off x="2195513" y="2349500"/>
            <a:ext cx="16557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Neue Kapazitäten</a:t>
            </a:r>
          </a:p>
        </p:txBody>
      </p:sp>
      <p:sp>
        <p:nvSpPr>
          <p:cNvPr id="90118" name="Text Box 213"/>
          <p:cNvSpPr txBox="1">
            <a:spLocks noChangeArrowheads="1"/>
          </p:cNvSpPr>
          <p:nvPr/>
        </p:nvSpPr>
        <p:spPr bwMode="auto">
          <a:xfrm>
            <a:off x="1692275" y="3068638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I</a:t>
            </a:r>
          </a:p>
        </p:txBody>
      </p:sp>
      <p:sp>
        <p:nvSpPr>
          <p:cNvPr id="90119" name="Line 214"/>
          <p:cNvSpPr>
            <a:spLocks noChangeShapeType="1"/>
          </p:cNvSpPr>
          <p:nvPr/>
        </p:nvSpPr>
        <p:spPr bwMode="auto">
          <a:xfrm flipH="1">
            <a:off x="2052638" y="2924175"/>
            <a:ext cx="215900" cy="2889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0120" name="Text Box 215"/>
          <p:cNvSpPr txBox="1">
            <a:spLocks noChangeArrowheads="1"/>
          </p:cNvSpPr>
          <p:nvPr/>
        </p:nvSpPr>
        <p:spPr bwMode="auto">
          <a:xfrm>
            <a:off x="2700338" y="3021013"/>
            <a:ext cx="2376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Verdrängungseffekte</a:t>
            </a:r>
          </a:p>
        </p:txBody>
      </p:sp>
      <p:sp>
        <p:nvSpPr>
          <p:cNvPr id="90121" name="Text Box 216"/>
          <p:cNvSpPr txBox="1">
            <a:spLocks noChangeArrowheads="1"/>
          </p:cNvSpPr>
          <p:nvPr/>
        </p:nvSpPr>
        <p:spPr bwMode="auto">
          <a:xfrm>
            <a:off x="3492500" y="3692525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II</a:t>
            </a:r>
          </a:p>
        </p:txBody>
      </p:sp>
      <p:sp>
        <p:nvSpPr>
          <p:cNvPr id="90122" name="Line 217"/>
          <p:cNvSpPr>
            <a:spLocks noChangeShapeType="1"/>
          </p:cNvSpPr>
          <p:nvPr/>
        </p:nvSpPr>
        <p:spPr bwMode="auto">
          <a:xfrm flipH="1">
            <a:off x="3708400" y="3392488"/>
            <a:ext cx="0" cy="32385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0123" name="Text Box 218"/>
          <p:cNvSpPr txBox="1">
            <a:spLocks noChangeArrowheads="1"/>
          </p:cNvSpPr>
          <p:nvPr/>
        </p:nvSpPr>
        <p:spPr bwMode="auto">
          <a:xfrm>
            <a:off x="6156325" y="2997200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III</a:t>
            </a:r>
          </a:p>
        </p:txBody>
      </p:sp>
      <p:sp>
        <p:nvSpPr>
          <p:cNvPr id="90124" name="Text Box 219"/>
          <p:cNvSpPr txBox="1">
            <a:spLocks noChangeArrowheads="1"/>
          </p:cNvSpPr>
          <p:nvPr/>
        </p:nvSpPr>
        <p:spPr bwMode="auto">
          <a:xfrm>
            <a:off x="5365750" y="3813175"/>
            <a:ext cx="23018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Angebotseffekte</a:t>
            </a:r>
          </a:p>
        </p:txBody>
      </p:sp>
      <p:sp>
        <p:nvSpPr>
          <p:cNvPr id="90125" name="Line 220"/>
          <p:cNvSpPr>
            <a:spLocks noChangeShapeType="1"/>
          </p:cNvSpPr>
          <p:nvPr/>
        </p:nvSpPr>
        <p:spPr bwMode="auto">
          <a:xfrm flipH="1">
            <a:off x="6443663" y="3429000"/>
            <a:ext cx="0" cy="4318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7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4624"/>
            <a:ext cx="8363272" cy="1143000"/>
          </a:xfrm>
        </p:spPr>
        <p:txBody>
          <a:bodyPr>
            <a:normAutofit/>
          </a:bodyPr>
          <a:lstStyle/>
          <a:p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11.4: </a:t>
            </a: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Potenzielle regionale und branchenspezifische Einflussfaktoren auf die Wirkungen von Unternehmensgründungen</a:t>
            </a:r>
            <a:endParaRPr lang="de-DE" sz="2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88" name="Fußzeilenplatzhalter 1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mtClean="0">
                <a:solidFill>
                  <a:srgbClr val="000000"/>
                </a:solidFill>
              </a:rPr>
              <a:t>Michael Fritsch und Michael Wyrwich: Entrepreneurship - Theorie, Empirie, Politik, 3. Auflage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10547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746ECF-A155-49D5-A878-F197B44FA5F4}" type="slidenum">
              <a:rPr lang="en-US" smtClean="0">
                <a:solidFill>
                  <a:srgbClr val="000000"/>
                </a:solidFill>
              </a:rPr>
              <a:pPr eaLnBrk="1" hangingPunct="1"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698052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37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2.2: Produktives, unproduktives und destruktives Entrepreneurship</a:t>
            </a:r>
          </a:p>
        </p:txBody>
      </p:sp>
      <p:sp>
        <p:nvSpPr>
          <p:cNvPr id="3072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7544" y="6356350"/>
            <a:ext cx="6480720" cy="365125"/>
          </a:xfrm>
          <a:noFill/>
        </p:spPr>
        <p:txBody>
          <a:bodyPr/>
          <a:lstStyle/>
          <a:p>
            <a:r>
              <a:rPr lang="de-DE" dirty="0" smtClean="0"/>
              <a:t>Michael Fritsch und Michael </a:t>
            </a:r>
            <a:r>
              <a:rPr lang="de-DE" dirty="0" err="1" smtClean="0"/>
              <a:t>Wyrwich</a:t>
            </a:r>
            <a:r>
              <a:rPr lang="de-DE" dirty="0" smtClean="0"/>
              <a:t>: Entrepreneurship - Theorie, Empirie, Politik, 3. Auflage</a:t>
            </a:r>
            <a:endParaRPr lang="en-US" i="1" dirty="0" smtClean="0"/>
          </a:p>
        </p:txBody>
      </p:sp>
      <p:sp>
        <p:nvSpPr>
          <p:cNvPr id="30724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22F626-8009-4C16-A90A-56FB2CD55B8D}" type="slidenum">
              <a:rPr lang="en-US" smtClean="0"/>
              <a:pPr/>
              <a:t>3</a:t>
            </a:fld>
            <a:endParaRPr lang="en-US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2" t="29384" r="21942" b="11198"/>
          <a:stretch/>
        </p:blipFill>
        <p:spPr>
          <a:xfrm>
            <a:off x="1384900" y="1412776"/>
            <a:ext cx="6696744" cy="498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7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5767"/>
            <a:ext cx="8229600" cy="1143000"/>
          </a:xfrm>
        </p:spPr>
        <p:txBody>
          <a:bodyPr>
            <a:norm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3.1: Selbstständige mit und ohne Beschäftigte in Deutschland 1991-2019</a:t>
            </a:r>
          </a:p>
        </p:txBody>
      </p:sp>
      <p:sp>
        <p:nvSpPr>
          <p:cNvPr id="50178" name="Fußzeilenplatzhalt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smtClean="0"/>
              <a:t>Michael Fritsch und Michael Wyrwich: Entrepreneurship - Theorie, Empirie, Politik, 3. Auflage</a:t>
            </a:r>
            <a:endParaRPr lang="en-US" i="1" dirty="0" smtClean="0"/>
          </a:p>
        </p:txBody>
      </p:sp>
      <p:sp>
        <p:nvSpPr>
          <p:cNvPr id="5017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2E3B23-D985-4260-BC40-16DF9440E3F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4410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504751" y="6171211"/>
            <a:ext cx="33123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200" i="1" dirty="0"/>
              <a:t>Quelle:</a:t>
            </a:r>
            <a:r>
              <a:rPr lang="de-DE" sz="1200" dirty="0"/>
              <a:t> </a:t>
            </a:r>
            <a:r>
              <a:rPr lang="de-DE" sz="1200" dirty="0" smtClean="0"/>
              <a:t>Mikrozensus</a:t>
            </a:r>
            <a:r>
              <a:rPr lang="de-DE" sz="1200" dirty="0"/>
              <a:t> </a:t>
            </a:r>
            <a:r>
              <a:rPr lang="de-DE" sz="1200" dirty="0" smtClean="0"/>
              <a:t>(eigene Auswertung).</a:t>
            </a:r>
            <a:endParaRPr lang="de-DE" sz="1200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17451" r="1173" b="9050"/>
          <a:stretch/>
        </p:blipFill>
        <p:spPr>
          <a:xfrm>
            <a:off x="611560" y="1196752"/>
            <a:ext cx="842493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10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3.2: </a:t>
            </a: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Anzahl der Unternehmensgründungen in Deutschland 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1995–2019</a:t>
            </a:r>
            <a:endParaRPr lang="de-DE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4436-F460-4952-ABDD-A373B562B205}" type="slidenum">
              <a:rPr lang="de-DE" smtClean="0"/>
              <a:t>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467544" y="6376243"/>
            <a:ext cx="6480720" cy="365125"/>
          </a:xfrm>
        </p:spPr>
        <p:txBody>
          <a:bodyPr/>
          <a:lstStyle/>
          <a:p>
            <a:r>
              <a:rPr lang="de-DE" dirty="0" smtClean="0"/>
              <a:t>Michael Fritsch und Michael </a:t>
            </a:r>
            <a:r>
              <a:rPr lang="de-DE" dirty="0" err="1" smtClean="0"/>
              <a:t>Wyrwich</a:t>
            </a:r>
            <a:r>
              <a:rPr lang="de-DE" dirty="0" smtClean="0"/>
              <a:t>: Entrepreneurship - Theorie, Empirie, Politik, 3. Auflage</a:t>
            </a:r>
            <a:endParaRPr lang="de-DE" i="1" dirty="0"/>
          </a:p>
        </p:txBody>
      </p:sp>
      <p:sp>
        <p:nvSpPr>
          <p:cNvPr id="10" name="Rechteck 9"/>
          <p:cNvSpPr/>
          <p:nvPr/>
        </p:nvSpPr>
        <p:spPr>
          <a:xfrm>
            <a:off x="5796136" y="6117427"/>
            <a:ext cx="2462098" cy="2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ZEW Unternehmenspanel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t="17452" r="11410" b="10100"/>
          <a:stretch/>
        </p:blipFill>
        <p:spPr>
          <a:xfrm>
            <a:off x="1187624" y="1196752"/>
            <a:ext cx="691276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50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143000"/>
          </a:xfrm>
        </p:spPr>
        <p:txBody>
          <a:bodyPr>
            <a:norm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3.3: </a:t>
            </a: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Unternehmensgründungen in Deutschland 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1995–2019 </a:t>
            </a: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innovativen Branchen des Verarbeitenden</a:t>
            </a:r>
            <a:b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Gewerbes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Michael Fritsch und Michael Wyrwich: Entrepreneurship - Theorie, Empirie, Politik, 3. Auflage</a:t>
            </a:r>
            <a:endParaRPr lang="de-DE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E4436-F460-4952-ABDD-A373B562B205}" type="slidenum">
              <a:rPr lang="de-DE" smtClean="0"/>
              <a:t>6</a:t>
            </a:fld>
            <a:endParaRPr lang="de-DE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972" y="6093296"/>
            <a:ext cx="2530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6" t="18500" r="18499" b="10101"/>
          <a:stretch/>
        </p:blipFill>
        <p:spPr>
          <a:xfrm>
            <a:off x="1475656" y="1268760"/>
            <a:ext cx="5976664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56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67544" y="6356350"/>
            <a:ext cx="6552728" cy="365125"/>
          </a:xfrm>
          <a:noFill/>
        </p:spPr>
        <p:txBody>
          <a:bodyPr/>
          <a:lstStyle/>
          <a:p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Michael Fritsch und Michael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Wyrwich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: Entrepreneurship - Theorie, Empirie, Politik, 3. Auflage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CC3887E-D9E5-4BBE-8332-EB5E3AA14E80}" type="slidenum"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38125"/>
            <a:ext cx="8352928" cy="87570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3.4: </a:t>
            </a: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Räumliche Verteilung der durchschnittlichen jährlichen Anzahl der Gründungen pro 1.000 Beschäftigten</a:t>
            </a:r>
            <a:b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Deutschland 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2015–2019</a:t>
            </a:r>
          </a:p>
        </p:txBody>
      </p:sp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2466975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089" y="5733256"/>
            <a:ext cx="2530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4851" r="962" b="6950"/>
          <a:stretch/>
        </p:blipFill>
        <p:spPr>
          <a:xfrm>
            <a:off x="2251747" y="1113830"/>
            <a:ext cx="4104456" cy="514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73538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467544" y="6356350"/>
            <a:ext cx="6480720" cy="365125"/>
          </a:xfrm>
          <a:noFill/>
        </p:spPr>
        <p:txBody>
          <a:bodyPr/>
          <a:lstStyle/>
          <a:p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Michael Fritsch und Michael </a:t>
            </a:r>
            <a:r>
              <a:rPr lang="de-DE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Wyrwich</a:t>
            </a:r>
            <a:r>
              <a:rPr lang="de-DE" i="1" dirty="0" smtClean="0">
                <a:latin typeface="Arial" panose="020B0604020202020204" pitchFamily="34" charset="0"/>
                <a:cs typeface="Arial" panose="020B0604020202020204" pitchFamily="34" charset="0"/>
              </a:rPr>
              <a:t>: Entrepreneurship - Theorie, Empirie, Politik, 3. Auflage</a:t>
            </a:r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5" name="Foliennummernplatzhalt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CC3887E-D9E5-4BBE-8332-EB5E3AA14E80}" type="slidenum">
              <a:rPr lang="en-US" i="1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238125"/>
            <a:ext cx="8496944" cy="87570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3.5: </a:t>
            </a: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 Struktur der Gründungen in innovative Branchen des Verarbeitenden Gewerbes – Durchschnittliche</a:t>
            </a:r>
            <a:b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jährliche Anzahl der Gründungen pro 1.000 Beschäftigten 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2015–2019</a:t>
            </a:r>
          </a:p>
        </p:txBody>
      </p:sp>
      <p:sp>
        <p:nvSpPr>
          <p:cNvPr id="54277" name="Rectangle 3"/>
          <p:cNvSpPr>
            <a:spLocks noChangeArrowheads="1"/>
          </p:cNvSpPr>
          <p:nvPr/>
        </p:nvSpPr>
        <p:spPr bwMode="auto">
          <a:xfrm>
            <a:off x="2466975" y="238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067" y="5661248"/>
            <a:ext cx="2530475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" t="4851" r="-841" b="5900"/>
          <a:stretch/>
        </p:blipFill>
        <p:spPr>
          <a:xfrm>
            <a:off x="2123728" y="1196752"/>
            <a:ext cx="4390794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96217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Abb. 3.6: Die </a:t>
            </a: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Early-Stage </a:t>
            </a:r>
            <a:r>
              <a:rPr lang="de-DE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Entrepreneurial</a:t>
            </a: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de-DE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verschiedenen Ländern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Michael Fritsch und Michael Wyrwich: Entrepreneurship - Theorie, Empirie, Politik, 3. Auflage</a:t>
            </a:r>
            <a:endParaRPr lang="en-US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D3396-8EF6-49E6-8332-BE579BE1AECA}" type="slidenum">
              <a:rPr lang="en-US" i="1" smtClean="0"/>
              <a:pPr>
                <a:defRPr/>
              </a:pPr>
              <a:t>9</a:t>
            </a:fld>
            <a:endParaRPr lang="en-US" i="1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164288" y="5785519"/>
            <a:ext cx="133265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400" i="1" dirty="0" smtClean="0"/>
              <a:t>Quelle: </a:t>
            </a:r>
            <a:r>
              <a:rPr lang="de-DE" sz="1400" dirty="0" smtClean="0"/>
              <a:t>GEM</a:t>
            </a:r>
            <a:endParaRPr lang="de-DE" sz="1400" i="1" dirty="0"/>
          </a:p>
        </p:txBody>
      </p:sp>
      <p:graphicFrame>
        <p:nvGraphicFramePr>
          <p:cNvPr id="8" name="Diagramm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668908"/>
              </p:ext>
            </p:extLst>
          </p:nvPr>
        </p:nvGraphicFramePr>
        <p:xfrm>
          <a:off x="1259632" y="908720"/>
          <a:ext cx="6573391" cy="525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1" t="21651" r="12986" b="14300"/>
          <a:stretch/>
        </p:blipFill>
        <p:spPr>
          <a:xfrm>
            <a:off x="1619672" y="1484784"/>
            <a:ext cx="633670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1099</Words>
  <Application>Microsoft Office PowerPoint</Application>
  <PresentationFormat>Bildschirmpräsentation (4:3)</PresentationFormat>
  <Paragraphs>159</Paragraphs>
  <Slides>28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3" baseType="lpstr">
      <vt:lpstr>Arial</vt:lpstr>
      <vt:lpstr>Calibri</vt:lpstr>
      <vt:lpstr>Helvetica</vt:lpstr>
      <vt:lpstr>Times New Roman</vt:lpstr>
      <vt:lpstr>Larissa</vt:lpstr>
      <vt:lpstr>Grafiken als PowerPoint Folien</vt:lpstr>
      <vt:lpstr>Abb. 2.1: Schumpeter‘sches und Kirzner‘sches Entrepreneurship</vt:lpstr>
      <vt:lpstr>Abb. 2.2: Produktives, unproduktives und destruktives Entrepreneurship</vt:lpstr>
      <vt:lpstr>Abb. 3.1: Selbstständige mit und ohne Beschäftigte in Deutschland 1991-2019</vt:lpstr>
      <vt:lpstr>Abb. 3.2: Anzahl der Unternehmensgründungen in Deutschland 1995–2019</vt:lpstr>
      <vt:lpstr>Abb. 3.3: Unternehmensgründungen in Deutschland 1995–2019 in innovativen Branchen des Verarbeitenden Gewerbes</vt:lpstr>
      <vt:lpstr>Abb. 3.4: Räumliche Verteilung der durchschnittlichen jährlichen Anzahl der Gründungen pro 1.000 Beschäftigten in Deutschland 2015–2019</vt:lpstr>
      <vt:lpstr>Abb. 3.5: Regionale Struktur der Gründungen in innovative Branchen des Verarbeitenden Gewerbes – Durchschnittliche jährliche Anzahl der Gründungen pro 1.000 Beschäftigten 2015–2019</vt:lpstr>
      <vt:lpstr>Abb. 3.6: Die Total Early-Stage Entrepreneurial Activity 2019 in verschiedenen Ländern</vt:lpstr>
      <vt:lpstr>PowerPoint-Präsentation</vt:lpstr>
      <vt:lpstr>Abb. 4.1 Ein einfaches Modell der unternehmerischen Selbstständigkeit</vt:lpstr>
      <vt:lpstr>Abb. 5.1: Persönlichkeit und Qualifikationen als Determinanten unternehmerischer Fähigkeiten</vt:lpstr>
      <vt:lpstr>Abb. 5.2 Typen von Risikopräferenzen</vt:lpstr>
      <vt:lpstr>Abb. 5.3: Einflussfaktoren auf die Entwicklung unternehmerischer Fähigkeiten</vt:lpstr>
      <vt:lpstr>Abb. 6.1: Lebensalter und Gründungswahrscheinlichkeit</vt:lpstr>
      <vt:lpstr>Abb. 7.1: Finanzierungsquellen von jungen Unternehmen in Deutschland</vt:lpstr>
      <vt:lpstr>Abb. 7.2: Gleichgewicht auf dem Kreditmarkt und Kreditrationierung</vt:lpstr>
      <vt:lpstr>Abb. 7.3: Der bankoptimale Zinssatz bei risikoreichen Projekten</vt:lpstr>
      <vt:lpstr>Abb. 7.4: Arten von Beteiligungskapital (Equity)</vt:lpstr>
      <vt:lpstr>Übersicht 7.1: Entwicklungsphasen hoch-innovativer Unternehmensgründungen und Finanzierungsquellen</vt:lpstr>
      <vt:lpstr>Abb. 9.1: Beschäftigung in Gründungskohorten und Überlebens-raten in Westdeutschland 1976-2005 – privater Sektor</vt:lpstr>
      <vt:lpstr>PowerPoint-Präsentation</vt:lpstr>
      <vt:lpstr>Abb. 9.3: Markteintritt und mindestoptimale Unternehmensgröße (MOG)</vt:lpstr>
      <vt:lpstr>Abb. 10.1: Netto-Einkommen pro Arbeitsstunde von Solo-Entrepreneuren, Unternehmern mit weiteren Beschäftigten und abhängig Beschäftigten in Deutschland 2009</vt:lpstr>
      <vt:lpstr>Abb. 11.1: Direkte und indirekte Effekte von Gründungen auf Wirtschaftswachstum</vt:lpstr>
      <vt:lpstr>Abb. 11.2: Gründungsgeschehen und Marktprozess</vt:lpstr>
      <vt:lpstr>Abb. 11.3: Gründungen und regionale Beschäftigungsentwicklung – Verteilung der Time-Lags</vt:lpstr>
      <vt:lpstr>Abb. 11.4: Potenzielle regionale und branchenspezifische Einflussfaktoren auf die Wirkungen von Unternehmensgründungen</vt:lpstr>
    </vt:vector>
  </TitlesOfParts>
  <Company>WiWiFak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w6frmi2</dc:creator>
  <cp:lastModifiedBy>Michael Fritsch</cp:lastModifiedBy>
  <cp:revision>41</cp:revision>
  <dcterms:created xsi:type="dcterms:W3CDTF">2017-04-26T11:36:26Z</dcterms:created>
  <dcterms:modified xsi:type="dcterms:W3CDTF">2021-12-01T15:40:43Z</dcterms:modified>
</cp:coreProperties>
</file>